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9"/>
  </p:notesMasterIdLst>
  <p:sldIdLst>
    <p:sldId id="256" r:id="rId2"/>
    <p:sldId id="257" r:id="rId3"/>
    <p:sldId id="290" r:id="rId4"/>
    <p:sldId id="283" r:id="rId5"/>
    <p:sldId id="294" r:id="rId6"/>
    <p:sldId id="271" r:id="rId7"/>
    <p:sldId id="259" r:id="rId8"/>
    <p:sldId id="298" r:id="rId9"/>
    <p:sldId id="299" r:id="rId10"/>
    <p:sldId id="289" r:id="rId11"/>
    <p:sldId id="272" r:id="rId12"/>
    <p:sldId id="265" r:id="rId13"/>
    <p:sldId id="270" r:id="rId14"/>
    <p:sldId id="261" r:id="rId15"/>
    <p:sldId id="266" r:id="rId16"/>
    <p:sldId id="285" r:id="rId17"/>
    <p:sldId id="262" r:id="rId18"/>
    <p:sldId id="300" r:id="rId19"/>
    <p:sldId id="273" r:id="rId20"/>
    <p:sldId id="268" r:id="rId21"/>
    <p:sldId id="269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56140" autoAdjust="0"/>
  </p:normalViewPr>
  <p:slideViewPr>
    <p:cSldViewPr snapToObjects="1" showGuides="1">
      <p:cViewPr varScale="1">
        <p:scale>
          <a:sx n="70" d="100"/>
          <a:sy n="70" d="100"/>
        </p:scale>
        <p:origin x="-1992" y="-96"/>
      </p:cViewPr>
      <p:guideLst>
        <p:guide orient="horz" pos="1152"/>
        <p:guide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D5802-F9A5-FD49-89C8-9B7D9D577E06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A9779-8B52-C34D-99CE-28844CF94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1995</a:t>
            </a:r>
          </a:p>
          <a:p>
            <a:r>
              <a:rPr lang="en-US" dirty="0" smtClean="0"/>
              <a:t>html5</a:t>
            </a:r>
          </a:p>
          <a:p>
            <a:r>
              <a:rPr lang="en-US" dirty="0" smtClean="0"/>
              <a:t>Animated Gif (1995)</a:t>
            </a:r>
          </a:p>
          <a:p>
            <a:r>
              <a:rPr lang="en-US" dirty="0" smtClean="0"/>
              <a:t>Real Player</a:t>
            </a:r>
          </a:p>
          <a:p>
            <a:r>
              <a:rPr lang="en-US" dirty="0" smtClean="0"/>
              <a:t>QT, Flash</a:t>
            </a:r>
          </a:p>
          <a:p>
            <a:r>
              <a:rPr lang="en-US" dirty="0" smtClean="0"/>
              <a:t>Web M</a:t>
            </a:r>
          </a:p>
          <a:p>
            <a:endParaRPr lang="en-US" dirty="0" smtClean="0"/>
          </a:p>
          <a:p>
            <a:r>
              <a:rPr lang="en-US" dirty="0" err="1" smtClean="0"/>
              <a:t>swf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A9779-8B52-C34D-99CE-28844CF9437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&lt;object width="400" height="225"&gt;&lt;</a:t>
            </a:r>
            <a:r>
              <a:rPr lang="en-US" dirty="0" err="1" smtClean="0"/>
              <a:t>param</a:t>
            </a:r>
            <a:r>
              <a:rPr lang="en-US" dirty="0" smtClean="0"/>
              <a:t> name="</a:t>
            </a:r>
            <a:r>
              <a:rPr lang="en-US" dirty="0" err="1" smtClean="0"/>
              <a:t>allowfullscreen</a:t>
            </a:r>
            <a:r>
              <a:rPr lang="en-US" dirty="0" smtClean="0"/>
              <a:t>" value="true" /&gt;&lt;</a:t>
            </a:r>
            <a:r>
              <a:rPr lang="en-US" dirty="0" err="1" smtClean="0"/>
              <a:t>param</a:t>
            </a:r>
            <a:r>
              <a:rPr lang="en-US" dirty="0" smtClean="0"/>
              <a:t> name="</a:t>
            </a:r>
            <a:r>
              <a:rPr lang="en-US" dirty="0" err="1" smtClean="0"/>
              <a:t>allowscriptaccess</a:t>
            </a:r>
            <a:r>
              <a:rPr lang="en-US" dirty="0" smtClean="0"/>
              <a:t>" value="always" /&gt;&lt;</a:t>
            </a:r>
            <a:r>
              <a:rPr lang="en-US" dirty="0" err="1" smtClean="0"/>
              <a:t>param</a:t>
            </a:r>
            <a:r>
              <a:rPr lang="en-US" dirty="0" smtClean="0"/>
              <a:t> name="movie" value="http://</a:t>
            </a:r>
            <a:r>
              <a:rPr lang="en-US" dirty="0" err="1" smtClean="0"/>
              <a:t>vimeo.com/moogaloop.swf?clip_id</a:t>
            </a:r>
            <a:r>
              <a:rPr lang="en-US" dirty="0" smtClean="0"/>
              <a:t>=35812321&amp;amp;server=</a:t>
            </a:r>
            <a:r>
              <a:rPr lang="en-US" dirty="0" err="1" smtClean="0"/>
              <a:t>vimeo.com&amp;amp;show_title</a:t>
            </a:r>
            <a:r>
              <a:rPr lang="en-US" dirty="0" smtClean="0"/>
              <a:t>=0&amp;amp;show_byline=0&amp;amp;show_portrait=0&amp;amp;color=00adef&amp;amp;fullscreen=1&amp;amp;autoplay=0&amp;amp;loop=0" /&gt;&lt;embed </a:t>
            </a:r>
            <a:r>
              <a:rPr lang="en-US" dirty="0" err="1" smtClean="0"/>
              <a:t>src</a:t>
            </a:r>
            <a:r>
              <a:rPr lang="en-US" dirty="0" smtClean="0"/>
              <a:t>="http://</a:t>
            </a:r>
            <a:r>
              <a:rPr lang="en-US" dirty="0" err="1" smtClean="0"/>
              <a:t>vimeo.com/moogaloop.swf?clip_id</a:t>
            </a:r>
            <a:r>
              <a:rPr lang="en-US" dirty="0" smtClean="0"/>
              <a:t>=35812321&amp;amp;server=</a:t>
            </a:r>
            <a:r>
              <a:rPr lang="en-US" dirty="0" err="1" smtClean="0"/>
              <a:t>vimeo.com&amp;amp;show_title</a:t>
            </a:r>
            <a:r>
              <a:rPr lang="en-US" dirty="0" smtClean="0"/>
              <a:t>=0&amp;amp;show_byline=0&amp;amp;show_portrait=0&amp;amp;color=00adef&amp;amp;fullscreen=1&amp;amp;autoplay=0&amp;amp;loop=0" type="application/</a:t>
            </a:r>
            <a:r>
              <a:rPr lang="en-US" dirty="0" err="1" smtClean="0"/>
              <a:t>x</a:t>
            </a:r>
            <a:r>
              <a:rPr lang="en-US" dirty="0" smtClean="0"/>
              <a:t>-shockwave-flash" </a:t>
            </a:r>
            <a:r>
              <a:rPr lang="en-US" dirty="0" err="1" smtClean="0"/>
              <a:t>allowfullscreen</a:t>
            </a:r>
            <a:r>
              <a:rPr lang="en-US" dirty="0" smtClean="0"/>
              <a:t>="true" </a:t>
            </a:r>
            <a:r>
              <a:rPr lang="en-US" dirty="0" err="1" smtClean="0"/>
              <a:t>allowscriptaccess</a:t>
            </a:r>
            <a:r>
              <a:rPr lang="en-US" dirty="0" smtClean="0"/>
              <a:t>="always" width="400" height="225"&gt;&lt;/embed&gt;&lt;/object&gt;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A9779-8B52-C34D-99CE-28844CF9437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A9779-8B52-C34D-99CE-28844CF9437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WebM</a:t>
            </a:r>
            <a:r>
              <a:rPr lang="en-US" dirty="0" smtClean="0"/>
              <a:t> Container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A9779-8B52-C34D-99CE-28844CF9437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 might be different</a:t>
            </a:r>
            <a:r>
              <a:rPr lang="en-US" baseline="0" dirty="0" smtClean="0"/>
              <a:t> from listed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A9779-8B52-C34D-99CE-28844CF9437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Fall</a:t>
            </a:r>
            <a:r>
              <a:rPr lang="en-US" baseline="0" dirty="0" smtClean="0"/>
              <a:t> back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A9779-8B52-C34D-99CE-28844CF9437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play()A</a:t>
            </a:r>
            <a:r>
              <a:rPr lang="en-US" dirty="0" smtClean="0"/>
              <a:t> method used to start playing a </a:t>
            </a:r>
            <a:r>
              <a:rPr lang="en-US" dirty="0" err="1" smtClean="0"/>
              <a:t>video.pause()A</a:t>
            </a:r>
            <a:r>
              <a:rPr lang="en-US" dirty="0" smtClean="0"/>
              <a:t> method used to pause a video that is playing.</a:t>
            </a:r>
          </a:p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A9779-8B52-C34D-99CE-28844CF9437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&lt;object width="425" height="344"&gt;</a:t>
            </a:r>
          </a:p>
          <a:p>
            <a:r>
              <a:rPr lang="en-US" dirty="0" smtClean="0"/>
              <a:t>  &lt;</a:t>
            </a:r>
            <a:r>
              <a:rPr lang="en-US" dirty="0" err="1" smtClean="0"/>
              <a:t>param</a:t>
            </a:r>
            <a:r>
              <a:rPr lang="en-US" dirty="0" smtClean="0"/>
              <a:t> name="movie"</a:t>
            </a:r>
          </a:p>
          <a:p>
            <a:r>
              <a:rPr lang="en-US" dirty="0" smtClean="0"/>
              <a:t>    value=”</a:t>
            </a:r>
            <a:r>
              <a:rPr lang="en-US" dirty="0" err="1" smtClean="0"/>
              <a:t>myvideolink.mov</a:t>
            </a:r>
            <a:r>
              <a:rPr lang="en-US" dirty="0" smtClean="0"/>
              <a:t>"&gt;&lt;/</a:t>
            </a:r>
            <a:r>
              <a:rPr lang="en-US" dirty="0" err="1" smtClean="0"/>
              <a:t>param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&lt;</a:t>
            </a:r>
            <a:r>
              <a:rPr lang="en-US" dirty="0" err="1" smtClean="0"/>
              <a:t>param</a:t>
            </a:r>
            <a:r>
              <a:rPr lang="en-US" dirty="0" smtClean="0"/>
              <a:t> name="</a:t>
            </a:r>
            <a:r>
              <a:rPr lang="en-US" dirty="0" err="1" smtClean="0"/>
              <a:t>allowFullScreen</a:t>
            </a:r>
            <a:r>
              <a:rPr lang="en-US" dirty="0" smtClean="0"/>
              <a:t>"</a:t>
            </a:r>
          </a:p>
          <a:p>
            <a:r>
              <a:rPr lang="en-US" dirty="0" smtClean="0"/>
              <a:t>    value="true"&gt;&lt;/</a:t>
            </a:r>
            <a:r>
              <a:rPr lang="en-US" dirty="0" err="1" smtClean="0"/>
              <a:t>param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&lt;</a:t>
            </a:r>
            <a:r>
              <a:rPr lang="en-US" dirty="0" err="1" smtClean="0"/>
              <a:t>param</a:t>
            </a:r>
            <a:r>
              <a:rPr lang="en-US" dirty="0" smtClean="0"/>
              <a:t> name="</a:t>
            </a:r>
            <a:r>
              <a:rPr lang="en-US" dirty="0" err="1" smtClean="0"/>
              <a:t>allowscriptaccess</a:t>
            </a:r>
            <a:r>
              <a:rPr lang="en-US" dirty="0" smtClean="0"/>
              <a:t>"</a:t>
            </a:r>
          </a:p>
          <a:p>
            <a:r>
              <a:rPr lang="en-US" dirty="0" smtClean="0"/>
              <a:t>    value="always"&gt;&lt;/</a:t>
            </a:r>
            <a:r>
              <a:rPr lang="en-US" dirty="0" err="1" smtClean="0"/>
              <a:t>param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&lt;embed </a:t>
            </a:r>
            <a:r>
              <a:rPr lang="en-US" dirty="0" err="1" smtClean="0"/>
              <a:t>src</a:t>
            </a:r>
            <a:r>
              <a:rPr lang="en-US" dirty="0" smtClean="0"/>
              <a:t>=</a:t>
            </a:r>
            <a:r>
              <a:rPr lang="en-US" dirty="0" err="1" smtClean="0"/>
              <a:t>myvideolink.mov</a:t>
            </a:r>
            <a:r>
              <a:rPr lang="en-US" dirty="0" smtClean="0"/>
              <a:t>"</a:t>
            </a:r>
          </a:p>
          <a:p>
            <a:r>
              <a:rPr lang="en-US" dirty="0" smtClean="0"/>
              <a:t>    type="application/</a:t>
            </a:r>
            <a:r>
              <a:rPr lang="en-US" dirty="0" err="1" smtClean="0"/>
              <a:t>x</a:t>
            </a:r>
            <a:r>
              <a:rPr lang="en-US" dirty="0" smtClean="0"/>
              <a:t>-shockwave-flash" </a:t>
            </a:r>
            <a:r>
              <a:rPr lang="en-US" dirty="0" err="1" smtClean="0"/>
              <a:t>allowscriptaccess</a:t>
            </a:r>
            <a:r>
              <a:rPr lang="en-US" dirty="0" smtClean="0"/>
              <a:t>="always"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allowfullscreen</a:t>
            </a:r>
            <a:r>
              <a:rPr lang="en-US" dirty="0" smtClean="0"/>
              <a:t>="true" width="425"</a:t>
            </a:r>
          </a:p>
          <a:p>
            <a:r>
              <a:rPr lang="en-US" dirty="0" smtClean="0"/>
              <a:t>    height="344"&gt;&lt;/embed&gt;</a:t>
            </a:r>
          </a:p>
          <a:p>
            <a:r>
              <a:rPr lang="en-US" dirty="0" smtClean="0"/>
              <a:t>&lt;/object&gt;</a:t>
            </a:r>
          </a:p>
          <a:p>
            <a:endParaRPr lang="en-US" dirty="0" smtClean="0"/>
          </a:p>
          <a:p>
            <a:r>
              <a:rPr lang="en-US" dirty="0" err="1" smtClean="0"/>
              <a:t>Activex</a:t>
            </a:r>
            <a:r>
              <a:rPr lang="en-US" dirty="0" smtClean="0"/>
              <a:t>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A9779-8B52-C34D-99CE-28844CF9437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A9779-8B52-C34D-99CE-28844CF9437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iframe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="http://player.vimeo.com/video/35812321?title=0&amp;amp;byline=0&amp;amp;portrait=0" width="400" height="225" </a:t>
            </a:r>
            <a:r>
              <a:rPr lang="en-US" dirty="0" err="1" smtClean="0"/>
              <a:t>frameborder</a:t>
            </a:r>
            <a:r>
              <a:rPr lang="en-US" dirty="0" smtClean="0"/>
              <a:t>="0" </a:t>
            </a:r>
            <a:r>
              <a:rPr lang="en-US" dirty="0" err="1" smtClean="0"/>
              <a:t>webkitAllowFullScreen</a:t>
            </a:r>
            <a:r>
              <a:rPr lang="en-US" dirty="0" smtClean="0"/>
              <a:t> </a:t>
            </a:r>
            <a:r>
              <a:rPr lang="en-US" dirty="0" err="1" smtClean="0"/>
              <a:t>mozallowfullscreen</a:t>
            </a:r>
            <a:r>
              <a:rPr lang="en-US" dirty="0" smtClean="0"/>
              <a:t> </a:t>
            </a:r>
            <a:r>
              <a:rPr lang="en-US" dirty="0" err="1" smtClean="0"/>
              <a:t>allowFullScreen</a:t>
            </a:r>
            <a:r>
              <a:rPr lang="en-US" dirty="0" smtClean="0"/>
              <a:t>&gt;&lt;/</a:t>
            </a:r>
            <a:r>
              <a:rPr lang="en-US" dirty="0" err="1" smtClean="0"/>
              <a:t>iframe</a:t>
            </a:r>
            <a:r>
              <a:rPr lang="en-US" dirty="0" smtClean="0"/>
              <a:t>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A9779-8B52-C34D-99CE-28844CF9437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&lt;object width="425px" height="360px" &gt;</a:t>
            </a:r>
          </a:p>
          <a:p>
            <a:pPr>
              <a:buNone/>
            </a:pPr>
            <a:r>
              <a:rPr lang="en-US" dirty="0" smtClean="0"/>
              <a:t>	&lt;</a:t>
            </a:r>
            <a:r>
              <a:rPr lang="en-US" dirty="0" err="1" smtClean="0"/>
              <a:t>param</a:t>
            </a:r>
            <a:r>
              <a:rPr lang="en-US" dirty="0" smtClean="0"/>
              <a:t> name="</a:t>
            </a:r>
            <a:r>
              <a:rPr lang="en-US" dirty="0" err="1" smtClean="0"/>
              <a:t>allowFullScreen</a:t>
            </a:r>
            <a:r>
              <a:rPr lang="en-US" dirty="0" smtClean="0"/>
              <a:t>" value="true"/&gt;</a:t>
            </a:r>
          </a:p>
          <a:p>
            <a:pPr>
              <a:buNone/>
            </a:pPr>
            <a:r>
              <a:rPr lang="en-US" dirty="0" smtClean="0"/>
              <a:t>	&lt;</a:t>
            </a:r>
            <a:r>
              <a:rPr lang="en-US" dirty="0" err="1" smtClean="0"/>
              <a:t>param</a:t>
            </a:r>
            <a:r>
              <a:rPr lang="en-US" dirty="0" smtClean="0"/>
              <a:t> name="</a:t>
            </a:r>
            <a:r>
              <a:rPr lang="en-US" dirty="0" err="1" smtClean="0"/>
              <a:t>wmode</a:t>
            </a:r>
            <a:r>
              <a:rPr lang="en-US" dirty="0" smtClean="0"/>
              <a:t>" value="transparent"/&gt;</a:t>
            </a:r>
          </a:p>
          <a:p>
            <a:pPr>
              <a:buNone/>
            </a:pPr>
            <a:r>
              <a:rPr lang="en-US" dirty="0" smtClean="0"/>
              <a:t>	&lt;</a:t>
            </a:r>
            <a:r>
              <a:rPr lang="en-US" dirty="0" err="1" smtClean="0"/>
              <a:t>param</a:t>
            </a:r>
            <a:r>
              <a:rPr lang="en-US" dirty="0" smtClean="0"/>
              <a:t> name="movie" value="http://</a:t>
            </a:r>
            <a:r>
              <a:rPr lang="en-US" dirty="0" err="1" smtClean="0"/>
              <a:t>mediaservices.myspace.com/services/media/embed.aspx/m</a:t>
            </a:r>
            <a:r>
              <a:rPr lang="en-US" dirty="0" smtClean="0"/>
              <a:t>=5385825,t=1,mt=</a:t>
            </a:r>
            <a:r>
              <a:rPr lang="en-US" dirty="0" err="1" smtClean="0"/>
              <a:t>video,searchID</a:t>
            </a:r>
            <a:r>
              <a:rPr lang="en-US" dirty="0" smtClean="0"/>
              <a:t>=,</a:t>
            </a:r>
            <a:r>
              <a:rPr lang="en-US" dirty="0" err="1" smtClean="0"/>
              <a:t>primarycolor</a:t>
            </a:r>
            <a:r>
              <a:rPr lang="en-US" dirty="0" smtClean="0"/>
              <a:t>=,</a:t>
            </a:r>
            <a:r>
              <a:rPr lang="en-US" dirty="0" err="1" smtClean="0"/>
              <a:t>secondarycolor</a:t>
            </a:r>
            <a:r>
              <a:rPr lang="en-US" dirty="0" smtClean="0"/>
              <a:t>="/&gt;</a:t>
            </a:r>
          </a:p>
          <a:p>
            <a:pPr>
              <a:buNone/>
            </a:pPr>
            <a:r>
              <a:rPr lang="en-US" dirty="0" smtClean="0"/>
              <a:t>	&lt;embed </a:t>
            </a:r>
            <a:r>
              <a:rPr lang="en-US" dirty="0" err="1" smtClean="0"/>
              <a:t>src</a:t>
            </a:r>
            <a:r>
              <a:rPr lang="en-US" dirty="0" smtClean="0"/>
              <a:t>="http://</a:t>
            </a:r>
            <a:r>
              <a:rPr lang="en-US" dirty="0" err="1" smtClean="0"/>
              <a:t>mediaservices.myspace.com/services/media/embed.aspx/m</a:t>
            </a:r>
            <a:r>
              <a:rPr lang="en-US" dirty="0" smtClean="0"/>
              <a:t>=5385825,t=1,mt=</a:t>
            </a:r>
            <a:r>
              <a:rPr lang="en-US" dirty="0" err="1" smtClean="0"/>
              <a:t>video,searchID</a:t>
            </a:r>
            <a:r>
              <a:rPr lang="en-US" dirty="0" smtClean="0"/>
              <a:t>=,</a:t>
            </a:r>
            <a:r>
              <a:rPr lang="en-US" dirty="0" err="1" smtClean="0"/>
              <a:t>primarycolor</a:t>
            </a:r>
            <a:r>
              <a:rPr lang="en-US" dirty="0" smtClean="0"/>
              <a:t>=,</a:t>
            </a:r>
            <a:r>
              <a:rPr lang="en-US" dirty="0" err="1" smtClean="0"/>
              <a:t>secondarycolor</a:t>
            </a:r>
            <a:r>
              <a:rPr lang="en-US" dirty="0" smtClean="0"/>
              <a:t>=" width="425" height="360" </a:t>
            </a:r>
            <a:r>
              <a:rPr lang="en-US" dirty="0" err="1" smtClean="0"/>
              <a:t>allowFullScreen</a:t>
            </a:r>
            <a:r>
              <a:rPr lang="en-US" dirty="0" smtClean="0"/>
              <a:t>="true" type="application/</a:t>
            </a:r>
            <a:r>
              <a:rPr lang="en-US" dirty="0" err="1" smtClean="0"/>
              <a:t>x</a:t>
            </a:r>
            <a:r>
              <a:rPr lang="en-US" dirty="0" smtClean="0"/>
              <a:t>-shockwave-flash" </a:t>
            </a:r>
            <a:r>
              <a:rPr lang="en-US" dirty="0" err="1" smtClean="0"/>
              <a:t>wmode</a:t>
            </a:r>
            <a:r>
              <a:rPr lang="en-US" dirty="0" smtClean="0"/>
              <a:t>="transparent"/&gt;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&lt;/object&gt;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A9779-8B52-C34D-99CE-28844CF9437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9BBD-A295-0746-951B-0F1B550EA6DC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4F30-BEA2-F04F-9AFD-0D393E733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9BBD-A295-0746-951B-0F1B550EA6DC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4F30-BEA2-F04F-9AFD-0D393E733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9BBD-A295-0746-951B-0F1B550EA6DC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4F30-BEA2-F04F-9AFD-0D393E733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9BBD-A295-0746-951B-0F1B550EA6DC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4F30-BEA2-F04F-9AFD-0D393E733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9BBD-A295-0746-951B-0F1B550EA6DC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4F30-BEA2-F04F-9AFD-0D393E733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9BBD-A295-0746-951B-0F1B550EA6DC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4F30-BEA2-F04F-9AFD-0D393E733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9BBD-A295-0746-951B-0F1B550EA6DC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4F30-BEA2-F04F-9AFD-0D393E733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9BBD-A295-0746-951B-0F1B550EA6DC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4F30-BEA2-F04F-9AFD-0D393E733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9BBD-A295-0746-951B-0F1B550EA6DC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4F30-BEA2-F04F-9AFD-0D393E733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9BBD-A295-0746-951B-0F1B550EA6DC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4F30-BEA2-F04F-9AFD-0D393E733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9BBD-A295-0746-951B-0F1B550EA6DC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4F30-BEA2-F04F-9AFD-0D393E733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F9BBD-A295-0746-951B-0F1B550EA6DC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4F30-BEA2-F04F-9AFD-0D393E733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rovideoconverter.com/" TargetMode="External"/><Relationship Id="rId3" Type="http://schemas.openxmlformats.org/officeDocument/2006/relationships/hyperlink" Target="http://html5videoformatconverter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Video on the Web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28600" y="2080418"/>
            <a:ext cx="7696200" cy="8913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3299619"/>
            <a:ext cx="5638800" cy="8913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1646237"/>
            <a:ext cx="1143000" cy="4111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6096000"/>
            <a:ext cx="1371600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HTML5 : Object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600200"/>
            <a:ext cx="74676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300" dirty="0" smtClean="0"/>
              <a:t>&lt;object    width="420" height="360"</a:t>
            </a:r>
          </a:p>
          <a:p>
            <a:pPr>
              <a:buNone/>
            </a:pPr>
            <a:r>
              <a:rPr lang="en-US" sz="2300" dirty="0" err="1" smtClean="0"/>
              <a:t>classid</a:t>
            </a:r>
            <a:r>
              <a:rPr lang="en-US" sz="2300" dirty="0" smtClean="0"/>
              <a:t>="clsid:02BF25D5-8C17-4B23-BC80-D3488ABDDC6B" </a:t>
            </a:r>
          </a:p>
          <a:p>
            <a:pPr>
              <a:buNone/>
            </a:pPr>
            <a:r>
              <a:rPr lang="en-US" sz="2300" dirty="0" smtClean="0"/>
              <a:t>	</a:t>
            </a:r>
            <a:r>
              <a:rPr lang="en-US" sz="2300" dirty="0" err="1" smtClean="0"/>
              <a:t>codebase</a:t>
            </a:r>
            <a:r>
              <a:rPr lang="en-US" sz="2300" dirty="0" smtClean="0"/>
              <a:t>="http://</a:t>
            </a:r>
            <a:r>
              <a:rPr lang="en-US" sz="2300" dirty="0" err="1" smtClean="0"/>
              <a:t>www.apple.com/qtactivex/qtplugin.cab</a:t>
            </a:r>
            <a:r>
              <a:rPr lang="en-US" sz="2300" dirty="0" smtClean="0"/>
              <a:t>"&gt;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&lt;</a:t>
            </a:r>
            <a:r>
              <a:rPr lang="en-US" sz="2300" dirty="0" err="1" smtClean="0"/>
              <a:t>param</a:t>
            </a:r>
            <a:r>
              <a:rPr lang="en-US" sz="2300" dirty="0" smtClean="0"/>
              <a:t> name="</a:t>
            </a:r>
            <a:r>
              <a:rPr lang="en-US" sz="2300" dirty="0" err="1" smtClean="0"/>
              <a:t>src</a:t>
            </a:r>
            <a:r>
              <a:rPr lang="en-US" sz="2300" dirty="0" smtClean="0"/>
              <a:t>" value="movie.mp4" /&gt;</a:t>
            </a:r>
          </a:p>
          <a:p>
            <a:pPr>
              <a:buNone/>
            </a:pPr>
            <a:r>
              <a:rPr lang="en-US" sz="2300" dirty="0" smtClean="0"/>
              <a:t>&lt;</a:t>
            </a:r>
            <a:r>
              <a:rPr lang="en-US" sz="2300" dirty="0" err="1" smtClean="0"/>
              <a:t>param</a:t>
            </a:r>
            <a:r>
              <a:rPr lang="en-US" sz="2300" dirty="0" smtClean="0"/>
              <a:t> name="controller" value="true" /&gt;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&lt;/object&gt;</a:t>
            </a:r>
            <a:endParaRPr lang="en-US" sz="2300" dirty="0"/>
          </a:p>
        </p:txBody>
      </p:sp>
      <p:sp>
        <p:nvSpPr>
          <p:cNvPr id="15" name="Rectangle 14"/>
          <p:cNvSpPr/>
          <p:nvPr/>
        </p:nvSpPr>
        <p:spPr>
          <a:xfrm>
            <a:off x="457200" y="1230868"/>
            <a:ext cx="2847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Object (Not supports Opera)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57900" y="5837379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EMBED Tag for Fall Back on Opera</a:t>
            </a:r>
            <a:endParaRPr lang="en-US" dirty="0">
              <a:solidFill>
                <a:srgbClr val="9BBB59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19431497">
            <a:off x="4979569" y="5475367"/>
            <a:ext cx="730868" cy="770744"/>
          </a:xfrm>
          <a:custGeom>
            <a:avLst/>
            <a:gdLst>
              <a:gd name="connsiteX0" fmla="*/ 730868 w 730868"/>
              <a:gd name="connsiteY0" fmla="*/ 770744 h 770744"/>
              <a:gd name="connsiteX1" fmla="*/ 383508 w 730868"/>
              <a:gd name="connsiteY1" fmla="*/ 705611 h 770744"/>
              <a:gd name="connsiteX2" fmla="*/ 307523 w 730868"/>
              <a:gd name="connsiteY2" fmla="*/ 651333 h 770744"/>
              <a:gd name="connsiteX3" fmla="*/ 220682 w 730868"/>
              <a:gd name="connsiteY3" fmla="*/ 586200 h 770744"/>
              <a:gd name="connsiteX4" fmla="*/ 177262 w 730868"/>
              <a:gd name="connsiteY4" fmla="*/ 510211 h 770744"/>
              <a:gd name="connsiteX5" fmla="*/ 133842 w 730868"/>
              <a:gd name="connsiteY5" fmla="*/ 445077 h 770744"/>
              <a:gd name="connsiteX6" fmla="*/ 90422 w 730868"/>
              <a:gd name="connsiteY6" fmla="*/ 347377 h 770744"/>
              <a:gd name="connsiteX7" fmla="*/ 68712 w 730868"/>
              <a:gd name="connsiteY7" fmla="*/ 293100 h 770744"/>
              <a:gd name="connsiteX8" fmla="*/ 36147 w 730868"/>
              <a:gd name="connsiteY8" fmla="*/ 227966 h 770744"/>
              <a:gd name="connsiteX9" fmla="*/ 25292 w 730868"/>
              <a:gd name="connsiteY9" fmla="*/ 151977 h 770744"/>
              <a:gd name="connsiteX10" fmla="*/ 3582 w 730868"/>
              <a:gd name="connsiteY10" fmla="*/ 75988 h 770744"/>
              <a:gd name="connsiteX11" fmla="*/ 3582 w 730868"/>
              <a:gd name="connsiteY11" fmla="*/ 0 h 77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0868" h="770744">
                <a:moveTo>
                  <a:pt x="730868" y="770744"/>
                </a:moveTo>
                <a:cubicBezTo>
                  <a:pt x="646759" y="758728"/>
                  <a:pt x="481173" y="767765"/>
                  <a:pt x="383508" y="705611"/>
                </a:cubicBezTo>
                <a:cubicBezTo>
                  <a:pt x="357248" y="688899"/>
                  <a:pt x="332424" y="670010"/>
                  <a:pt x="307523" y="651333"/>
                </a:cubicBezTo>
                <a:cubicBezTo>
                  <a:pt x="204391" y="573980"/>
                  <a:pt x="294299" y="635280"/>
                  <a:pt x="220682" y="586200"/>
                </a:cubicBezTo>
                <a:cubicBezTo>
                  <a:pt x="145582" y="473543"/>
                  <a:pt x="259895" y="647941"/>
                  <a:pt x="177262" y="510211"/>
                </a:cubicBezTo>
                <a:cubicBezTo>
                  <a:pt x="163838" y="487836"/>
                  <a:pt x="143532" y="469304"/>
                  <a:pt x="133842" y="445077"/>
                </a:cubicBezTo>
                <a:cubicBezTo>
                  <a:pt x="69488" y="284186"/>
                  <a:pt x="151270" y="484292"/>
                  <a:pt x="90422" y="347377"/>
                </a:cubicBezTo>
                <a:cubicBezTo>
                  <a:pt x="82508" y="329570"/>
                  <a:pt x="77426" y="310529"/>
                  <a:pt x="68712" y="293100"/>
                </a:cubicBezTo>
                <a:cubicBezTo>
                  <a:pt x="26628" y="208928"/>
                  <a:pt x="63430" y="309821"/>
                  <a:pt x="36147" y="227966"/>
                </a:cubicBezTo>
                <a:cubicBezTo>
                  <a:pt x="32529" y="202636"/>
                  <a:pt x="30653" y="176996"/>
                  <a:pt x="25292" y="151977"/>
                </a:cubicBezTo>
                <a:cubicBezTo>
                  <a:pt x="19773" y="126219"/>
                  <a:pt x="7307" y="102066"/>
                  <a:pt x="3582" y="75988"/>
                </a:cubicBezTo>
                <a:cubicBezTo>
                  <a:pt x="0" y="50913"/>
                  <a:pt x="3582" y="25329"/>
                  <a:pt x="3582" y="0"/>
                </a:cubicBezTo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rot="19431497">
            <a:off x="4702091" y="5657188"/>
            <a:ext cx="455911" cy="293100"/>
          </a:xfrm>
          <a:custGeom>
            <a:avLst/>
            <a:gdLst>
              <a:gd name="connsiteX0" fmla="*/ 0 w 455911"/>
              <a:gd name="connsiteY0" fmla="*/ 293100 h 293100"/>
              <a:gd name="connsiteX1" fmla="*/ 97695 w 455911"/>
              <a:gd name="connsiteY1" fmla="*/ 130267 h 293100"/>
              <a:gd name="connsiteX2" fmla="*/ 141115 w 455911"/>
              <a:gd name="connsiteY2" fmla="*/ 65134 h 293100"/>
              <a:gd name="connsiteX3" fmla="*/ 173680 w 455911"/>
              <a:gd name="connsiteY3" fmla="*/ 0 h 293100"/>
              <a:gd name="connsiteX4" fmla="*/ 184535 w 455911"/>
              <a:gd name="connsiteY4" fmla="*/ 32567 h 293100"/>
              <a:gd name="connsiteX5" fmla="*/ 249665 w 455911"/>
              <a:gd name="connsiteY5" fmla="*/ 65134 h 293100"/>
              <a:gd name="connsiteX6" fmla="*/ 282230 w 455911"/>
              <a:gd name="connsiteY6" fmla="*/ 97700 h 293100"/>
              <a:gd name="connsiteX7" fmla="*/ 314795 w 455911"/>
              <a:gd name="connsiteY7" fmla="*/ 119411 h 293100"/>
              <a:gd name="connsiteX8" fmla="*/ 358215 w 455911"/>
              <a:gd name="connsiteY8" fmla="*/ 184545 h 293100"/>
              <a:gd name="connsiteX9" fmla="*/ 379925 w 455911"/>
              <a:gd name="connsiteY9" fmla="*/ 217111 h 293100"/>
              <a:gd name="connsiteX10" fmla="*/ 401635 w 455911"/>
              <a:gd name="connsiteY10" fmla="*/ 249678 h 293100"/>
              <a:gd name="connsiteX11" fmla="*/ 455911 w 455911"/>
              <a:gd name="connsiteY11" fmla="*/ 282245 h 2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5911" h="293100">
                <a:moveTo>
                  <a:pt x="0" y="293100"/>
                </a:moveTo>
                <a:cubicBezTo>
                  <a:pt x="84617" y="208479"/>
                  <a:pt x="12989" y="290274"/>
                  <a:pt x="97695" y="130267"/>
                </a:cubicBezTo>
                <a:cubicBezTo>
                  <a:pt x="109903" y="107206"/>
                  <a:pt x="141115" y="65134"/>
                  <a:pt x="141115" y="65134"/>
                </a:cubicBezTo>
                <a:cubicBezTo>
                  <a:pt x="143791" y="57104"/>
                  <a:pt x="159651" y="0"/>
                  <a:pt x="173680" y="0"/>
                </a:cubicBezTo>
                <a:cubicBezTo>
                  <a:pt x="185123" y="0"/>
                  <a:pt x="177387" y="23631"/>
                  <a:pt x="184535" y="32567"/>
                </a:cubicBezTo>
                <a:cubicBezTo>
                  <a:pt x="199838" y="51697"/>
                  <a:pt x="228213" y="57983"/>
                  <a:pt x="249665" y="65134"/>
                </a:cubicBezTo>
                <a:cubicBezTo>
                  <a:pt x="260520" y="75989"/>
                  <a:pt x="270437" y="87872"/>
                  <a:pt x="282230" y="97700"/>
                </a:cubicBezTo>
                <a:cubicBezTo>
                  <a:pt x="292252" y="106052"/>
                  <a:pt x="306204" y="109592"/>
                  <a:pt x="314795" y="119411"/>
                </a:cubicBezTo>
                <a:cubicBezTo>
                  <a:pt x="331977" y="139049"/>
                  <a:pt x="343742" y="162834"/>
                  <a:pt x="358215" y="184545"/>
                </a:cubicBezTo>
                <a:lnTo>
                  <a:pt x="379925" y="217111"/>
                </a:lnTo>
                <a:cubicBezTo>
                  <a:pt x="387162" y="227967"/>
                  <a:pt x="389258" y="245552"/>
                  <a:pt x="401635" y="249678"/>
                </a:cubicBezTo>
                <a:cubicBezTo>
                  <a:pt x="443910" y="263771"/>
                  <a:pt x="426110" y="252443"/>
                  <a:pt x="455911" y="282245"/>
                </a:cubicBezTo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" y="47244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&lt;embed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src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="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http://www.computerhope.com/issues/ibm-linux.mov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" </a:t>
            </a:r>
          </a:p>
          <a:p>
            <a:pPr>
              <a:buNone/>
            </a:pP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Pluginspage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=http://www.apple.com/quicktime/ width="320" height="250” CONTROLLER="true” LOOP="false” AUTOPLAY="false” name="IBM Video”&gt;&lt;/embed&gt;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1646237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</a:rPr>
              <a:t>Activex</a:t>
            </a:r>
            <a:r>
              <a:rPr lang="en-US" dirty="0" smtClean="0">
                <a:solidFill>
                  <a:schemeClr val="accent3"/>
                </a:solidFill>
              </a:rPr>
              <a:t> Control by the Browser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57093" y="3299619"/>
            <a:ext cx="2880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4"/>
                </a:solidFill>
              </a:rPr>
              <a:t>Codebase</a:t>
            </a:r>
            <a:r>
              <a:rPr lang="en-US" dirty="0" smtClean="0">
                <a:solidFill>
                  <a:schemeClr val="accent4"/>
                </a:solidFill>
              </a:rPr>
              <a:t> / </a:t>
            </a:r>
            <a:r>
              <a:rPr lang="en-US" dirty="0" err="1" smtClean="0">
                <a:solidFill>
                  <a:schemeClr val="accent4"/>
                </a:solidFill>
              </a:rPr>
              <a:t>Plugin</a:t>
            </a:r>
            <a:r>
              <a:rPr lang="en-US" dirty="0" smtClean="0">
                <a:solidFill>
                  <a:schemeClr val="accent4"/>
                </a:solidFill>
              </a:rPr>
              <a:t> Download</a:t>
            </a:r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57200" y="2929969"/>
            <a:ext cx="7010400" cy="26326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1646237"/>
            <a:ext cx="8001000" cy="944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5913437"/>
            <a:ext cx="2133600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HTML5 :</a:t>
            </a:r>
            <a:r>
              <a:rPr lang="en-US" dirty="0" smtClean="0"/>
              <a:t> Embed for Fallback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&lt;embed </a:t>
            </a:r>
            <a:r>
              <a:rPr lang="en-US" dirty="0" err="1" smtClean="0"/>
              <a:t>src</a:t>
            </a:r>
            <a:r>
              <a:rPr lang="en-US" dirty="0" smtClean="0"/>
              <a:t>="</a:t>
            </a:r>
            <a:r>
              <a:rPr lang="en-US" dirty="0" err="1" smtClean="0"/>
              <a:t>http://www.computerhope.com/issues/ibm-linux.mov</a:t>
            </a:r>
            <a:r>
              <a:rPr lang="en-US" dirty="0" smtClean="0"/>
              <a:t>"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sz="2710" dirty="0" err="1" smtClean="0"/>
              <a:t>Pluginspage</a:t>
            </a:r>
            <a:r>
              <a:rPr lang="en-US" sz="2710" dirty="0" smtClean="0"/>
              <a:t>="http://</a:t>
            </a:r>
            <a:r>
              <a:rPr lang="en-US" sz="2710" dirty="0" err="1" smtClean="0"/>
              <a:t>www.apple.com/quicktime</a:t>
            </a:r>
            <a:r>
              <a:rPr lang="en-US" sz="2710" dirty="0" smtClean="0"/>
              <a:t>/" </a:t>
            </a:r>
          </a:p>
          <a:p>
            <a:pPr>
              <a:buNone/>
            </a:pPr>
            <a:r>
              <a:rPr lang="en-US" sz="2710" dirty="0"/>
              <a:t>	</a:t>
            </a:r>
            <a:r>
              <a:rPr lang="en-US" sz="2710" dirty="0" smtClean="0"/>
              <a:t>width="320" height="250" </a:t>
            </a:r>
          </a:p>
          <a:p>
            <a:pPr>
              <a:buNone/>
            </a:pPr>
            <a:r>
              <a:rPr lang="en-US" sz="2710" dirty="0"/>
              <a:t>	</a:t>
            </a:r>
            <a:r>
              <a:rPr lang="en-US" sz="2710" dirty="0" smtClean="0"/>
              <a:t>CONTROLLER="true" </a:t>
            </a:r>
          </a:p>
          <a:p>
            <a:pPr>
              <a:buNone/>
            </a:pPr>
            <a:r>
              <a:rPr lang="en-US" sz="2710" dirty="0"/>
              <a:t>	</a:t>
            </a:r>
            <a:r>
              <a:rPr lang="en-US" sz="2710" dirty="0" smtClean="0"/>
              <a:t>LOOP="false" </a:t>
            </a:r>
          </a:p>
          <a:p>
            <a:pPr>
              <a:buNone/>
            </a:pPr>
            <a:r>
              <a:rPr lang="en-US" sz="2710" dirty="0"/>
              <a:t>	</a:t>
            </a:r>
            <a:r>
              <a:rPr lang="en-US" sz="2710" dirty="0" smtClean="0"/>
              <a:t>AUTOPLAY="false" </a:t>
            </a:r>
          </a:p>
          <a:p>
            <a:pPr>
              <a:buNone/>
            </a:pPr>
            <a:r>
              <a:rPr lang="en-US" sz="2710" dirty="0"/>
              <a:t>	</a:t>
            </a:r>
            <a:r>
              <a:rPr lang="en-US" sz="2710" dirty="0" smtClean="0"/>
              <a:t>name="IBM Video"&gt;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&lt;/embed&gt;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" y="1230868"/>
            <a:ext cx="2860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Embed (not support XHTML)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67600" y="2929969"/>
            <a:ext cx="14864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EMBED </a:t>
            </a:r>
          </a:p>
          <a:p>
            <a:r>
              <a:rPr lang="en-US" dirty="0" smtClean="0">
                <a:solidFill>
                  <a:srgbClr val="9BBB59"/>
                </a:solidFill>
              </a:rPr>
              <a:t>Tag Attributes</a:t>
            </a:r>
          </a:p>
          <a:p>
            <a:r>
              <a:rPr lang="en-US" dirty="0" smtClean="0">
                <a:solidFill>
                  <a:srgbClr val="9BBB59"/>
                </a:solidFill>
              </a:rPr>
              <a:t>(Optional)</a:t>
            </a:r>
            <a:endParaRPr lang="en-US" dirty="0">
              <a:solidFill>
                <a:srgbClr val="9BBB5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 /Embed  tag </a:t>
            </a:r>
            <a:r>
              <a:rPr lang="en-US" dirty="0" smtClean="0"/>
              <a:t>attribute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err="1" smtClean="0"/>
              <a:t>autostart</a:t>
            </a:r>
            <a:r>
              <a:rPr lang="en-US" dirty="0" smtClean="0"/>
              <a:t>	Determines whether to start the video as soon as the page has 			loaded.	(True, False)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hidden		</a:t>
            </a:r>
            <a:r>
              <a:rPr lang="en-US" dirty="0" smtClean="0"/>
              <a:t>Determines whether to hide the video. For example, if you just 			want background noise with no </a:t>
            </a:r>
            <a:r>
              <a:rPr lang="en-US" dirty="0" err="1" smtClean="0"/>
              <a:t>video.(True</a:t>
            </a:r>
            <a:r>
              <a:rPr lang="en-US" dirty="0" smtClean="0"/>
              <a:t>, False)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loop		</a:t>
            </a:r>
            <a:r>
              <a:rPr lang="en-US" dirty="0" smtClean="0"/>
              <a:t>Determines whether to </a:t>
            </a:r>
            <a:r>
              <a:rPr lang="en-US" dirty="0" err="1" smtClean="0"/>
              <a:t>continously</a:t>
            </a:r>
            <a:r>
              <a:rPr lang="en-US" dirty="0" smtClean="0"/>
              <a:t> replay the video after 			it has finished.	(True, False)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err="1" smtClean="0"/>
              <a:t>playcount</a:t>
            </a:r>
            <a:r>
              <a:rPr lang="en-US" b="1" dirty="0" smtClean="0"/>
              <a:t>	</a:t>
            </a:r>
            <a:r>
              <a:rPr lang="en-US" dirty="0" smtClean="0"/>
              <a:t>Determines how many times to repeat the video.	</a:t>
            </a:r>
          </a:p>
          <a:p>
            <a:pPr>
              <a:buNone/>
            </a:pPr>
            <a:r>
              <a:rPr lang="en-US" dirty="0" smtClean="0"/>
              <a:t>				(A number value)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volume</a:t>
            </a:r>
            <a:r>
              <a:rPr lang="en-US" dirty="0" smtClean="0"/>
              <a:t>		Determines how loud the audio should be.	</a:t>
            </a:r>
          </a:p>
          <a:p>
            <a:pPr>
              <a:buNone/>
            </a:pPr>
            <a:r>
              <a:rPr lang="en-US" dirty="0" smtClean="0"/>
              <a:t>				(Number value between 1 and 100)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Video from the </a:t>
            </a:r>
            <a:r>
              <a:rPr lang="en-US" dirty="0" err="1" smtClean="0"/>
              <a:t>WEb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Iframe</a:t>
            </a:r>
            <a:r>
              <a:rPr lang="en-US" dirty="0" smtClean="0"/>
              <a:t> : supports </a:t>
            </a:r>
            <a:r>
              <a:rPr lang="en-US" dirty="0" err="1" smtClean="0"/>
              <a:t>iphone</a:t>
            </a:r>
            <a:r>
              <a:rPr lang="en-US" dirty="0" smtClean="0"/>
              <a:t>, </a:t>
            </a:r>
            <a:r>
              <a:rPr lang="en-US" dirty="0" err="1" smtClean="0"/>
              <a:t>ipad</a:t>
            </a:r>
            <a:r>
              <a:rPr lang="en-US" dirty="0" smtClean="0"/>
              <a:t>, etc</a:t>
            </a:r>
            <a:endParaRPr lang="en-US" dirty="0"/>
          </a:p>
        </p:txBody>
      </p:sp>
      <p:pic>
        <p:nvPicPr>
          <p:cNvPr id="4" name="Content Placeholder 3" descr="Screen shot 2012-02-19 at 3.25.45 P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1193" y="1600200"/>
            <a:ext cx="6521614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Iframe</a:t>
            </a:r>
            <a:r>
              <a:rPr lang="en-US" dirty="0" smtClean="0"/>
              <a:t> : For </a:t>
            </a:r>
            <a:r>
              <a:rPr lang="en-US" dirty="0" err="1" smtClean="0"/>
              <a:t>iphone</a:t>
            </a:r>
            <a:r>
              <a:rPr lang="en-US" dirty="0" smtClean="0"/>
              <a:t>, </a:t>
            </a:r>
            <a:r>
              <a:rPr lang="en-US" dirty="0" err="1" smtClean="0"/>
              <a:t>ipad</a:t>
            </a:r>
            <a:r>
              <a:rPr lang="en-US" dirty="0" smtClean="0"/>
              <a:t>, etc</a:t>
            </a:r>
            <a:endParaRPr lang="en-US" dirty="0"/>
          </a:p>
        </p:txBody>
      </p:sp>
      <p:pic>
        <p:nvPicPr>
          <p:cNvPr id="4" name="Content Placeholder 3" descr="Screen shot 2012-02-19 at 3.39.40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182" y="1600200"/>
            <a:ext cx="3985636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303837"/>
            <a:ext cx="1828800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722437"/>
            <a:ext cx="1828800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err="1" smtClean="0"/>
              <a:t>Iframe</a:t>
            </a:r>
            <a:r>
              <a:rPr lang="en-US" sz="3500" dirty="0" smtClean="0"/>
              <a:t>: for </a:t>
            </a:r>
            <a:r>
              <a:rPr lang="en-US" sz="3500" dirty="0" err="1" smtClean="0"/>
              <a:t>iphone</a:t>
            </a:r>
            <a:r>
              <a:rPr lang="en-US" sz="3500" dirty="0" smtClean="0"/>
              <a:t> and </a:t>
            </a:r>
            <a:r>
              <a:rPr lang="en-US" sz="3500" dirty="0" err="1" smtClean="0"/>
              <a:t>ipad</a:t>
            </a:r>
            <a:r>
              <a:rPr lang="en-US" sz="3500" dirty="0" smtClean="0"/>
              <a:t> support</a:t>
            </a:r>
            <a:endParaRPr lang="en-US" sz="35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&lt;</a:t>
            </a:r>
            <a:r>
              <a:rPr lang="en-US" dirty="0" err="1" smtClean="0"/>
              <a:t>iframe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="http://player.vimeo.com/video/35812321?title=0&amp;amp;byline=0&amp;amp;portrait=0" width="400" height="225" </a:t>
            </a:r>
            <a:r>
              <a:rPr lang="en-US" dirty="0" err="1" smtClean="0"/>
              <a:t>frameborder</a:t>
            </a:r>
            <a:r>
              <a:rPr lang="en-US" dirty="0" smtClean="0"/>
              <a:t>="0" </a:t>
            </a:r>
            <a:r>
              <a:rPr lang="en-US" dirty="0" err="1" smtClean="0"/>
              <a:t>webkitAllowFullScreen</a:t>
            </a:r>
            <a:r>
              <a:rPr lang="en-US" dirty="0" smtClean="0"/>
              <a:t> </a:t>
            </a:r>
            <a:r>
              <a:rPr lang="en-US" dirty="0" err="1" smtClean="0"/>
              <a:t>mozallowfullscreen</a:t>
            </a:r>
            <a:r>
              <a:rPr lang="en-US" dirty="0" smtClean="0"/>
              <a:t> </a:t>
            </a:r>
            <a:r>
              <a:rPr lang="en-US" dirty="0" err="1" smtClean="0"/>
              <a:t>allowFullScreen</a:t>
            </a:r>
            <a:r>
              <a:rPr lang="en-US" dirty="0" smtClean="0"/>
              <a:t>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&lt;/</a:t>
            </a:r>
            <a:r>
              <a:rPr lang="en-US" dirty="0" err="1" smtClean="0"/>
              <a:t>iframe</a:t>
            </a:r>
            <a:r>
              <a:rPr lang="en-US" dirty="0" smtClean="0"/>
              <a:t>&gt;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 (old way)</a:t>
            </a:r>
            <a:endParaRPr lang="en-US" dirty="0"/>
          </a:p>
        </p:txBody>
      </p:sp>
      <p:pic>
        <p:nvPicPr>
          <p:cNvPr id="4" name="Content Placeholder 3" descr="Screen shot 2012-02-19 at 3.37.04 P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0948" y="1600200"/>
            <a:ext cx="6462104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 (old way)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&lt;object width="400" height="225"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&lt;</a:t>
            </a:r>
            <a:r>
              <a:rPr lang="en-US" dirty="0" err="1" smtClean="0"/>
              <a:t>param</a:t>
            </a:r>
            <a:r>
              <a:rPr lang="en-US" dirty="0" smtClean="0"/>
              <a:t> name="</a:t>
            </a:r>
            <a:r>
              <a:rPr lang="en-US" dirty="0" err="1" smtClean="0"/>
              <a:t>allowfullscreen</a:t>
            </a:r>
            <a:r>
              <a:rPr lang="en-US" dirty="0" smtClean="0"/>
              <a:t>" value="true" /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&lt;</a:t>
            </a:r>
            <a:r>
              <a:rPr lang="en-US" dirty="0" err="1" smtClean="0"/>
              <a:t>param</a:t>
            </a:r>
            <a:r>
              <a:rPr lang="en-US" dirty="0" smtClean="0"/>
              <a:t> name="</a:t>
            </a:r>
            <a:r>
              <a:rPr lang="en-US" dirty="0" err="1" smtClean="0"/>
              <a:t>allowscriptaccess</a:t>
            </a:r>
            <a:r>
              <a:rPr lang="en-US" dirty="0" smtClean="0"/>
              <a:t>" value="always" /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&lt;</a:t>
            </a:r>
            <a:r>
              <a:rPr lang="en-US" dirty="0" err="1" smtClean="0"/>
              <a:t>param</a:t>
            </a:r>
            <a:r>
              <a:rPr lang="en-US" dirty="0" smtClean="0"/>
              <a:t> name="movie" value="http://</a:t>
            </a:r>
            <a:r>
              <a:rPr lang="en-US" dirty="0" err="1" smtClean="0"/>
              <a:t>vimeo.com/moogaloop.swf?clip_id</a:t>
            </a:r>
            <a:r>
              <a:rPr lang="en-US" dirty="0" smtClean="0"/>
              <a:t>=35812321&amp;amp;server=</a:t>
            </a:r>
            <a:r>
              <a:rPr lang="en-US" dirty="0" err="1" smtClean="0"/>
              <a:t>vimeo.com&amp;amp;show_title</a:t>
            </a:r>
            <a:r>
              <a:rPr lang="en-US" dirty="0" smtClean="0"/>
              <a:t>=0&amp;amp;show_byline=0&amp;amp;show_portrait=0&amp;amp;color=00adef&amp;amp;fullscreen=1&amp;amp;autoplay=0&amp;amp;loop=0" /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		&lt;</a:t>
            </a:r>
            <a:r>
              <a:rPr lang="en-US" dirty="0" smtClean="0"/>
              <a:t>embed </a:t>
            </a:r>
            <a:r>
              <a:rPr lang="en-US" dirty="0" err="1" smtClean="0"/>
              <a:t>src</a:t>
            </a:r>
            <a:r>
              <a:rPr lang="en-US" dirty="0" smtClean="0"/>
              <a:t>="http://</a:t>
            </a:r>
            <a:r>
              <a:rPr lang="en-US" dirty="0" err="1" smtClean="0"/>
              <a:t>vimeo.com/moogaloop.swf?clip_id</a:t>
            </a:r>
            <a:r>
              <a:rPr lang="en-US" dirty="0" smtClean="0"/>
              <a:t>=35812321&amp;amp;server=</a:t>
            </a:r>
            <a:r>
              <a:rPr lang="en-US" dirty="0" err="1" smtClean="0"/>
              <a:t>vimeo.com&amp;amp;show_title</a:t>
            </a:r>
            <a:r>
              <a:rPr lang="en-US" dirty="0" smtClean="0"/>
              <a:t>=0&amp;amp;show_byline=0&amp;amp;show_portrait=0&amp;amp;color=00adef&amp;amp;fullscreen=1&amp;amp;autoplay=0&amp;amp;loop=0" type="application/</a:t>
            </a:r>
            <a:r>
              <a:rPr lang="en-US" dirty="0" err="1" smtClean="0"/>
              <a:t>x</a:t>
            </a:r>
            <a:r>
              <a:rPr lang="en-US" dirty="0" smtClean="0"/>
              <a:t>-shockwave-flash" </a:t>
            </a:r>
            <a:r>
              <a:rPr lang="en-US" dirty="0" err="1" smtClean="0"/>
              <a:t>allowfullscreen</a:t>
            </a:r>
            <a:r>
              <a:rPr lang="en-US" dirty="0" smtClean="0"/>
              <a:t>="true" </a:t>
            </a:r>
            <a:r>
              <a:rPr lang="en-US" dirty="0" err="1" smtClean="0"/>
              <a:t>allowscriptaccess</a:t>
            </a:r>
            <a:r>
              <a:rPr lang="en-US" dirty="0" smtClean="0"/>
              <a:t>="always" width="400" height="225"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	&lt;</a:t>
            </a:r>
            <a:r>
              <a:rPr lang="en-US" dirty="0" smtClean="0"/>
              <a:t>/embed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&lt;</a:t>
            </a:r>
            <a:r>
              <a:rPr lang="en-US" dirty="0" smtClean="0"/>
              <a:t>/object&gt;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into Fancy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$(</a:t>
            </a:r>
            <a:r>
              <a:rPr lang="en-US" sz="1800" dirty="0" err="1" smtClean="0"/>
              <a:t>document).ready(function</a:t>
            </a:r>
            <a:r>
              <a:rPr lang="en-US" sz="1800" dirty="0" smtClean="0"/>
              <a:t>(){</a:t>
            </a:r>
          </a:p>
          <a:p>
            <a:pPr>
              <a:buNone/>
            </a:pPr>
            <a:r>
              <a:rPr lang="en-US" sz="2500" dirty="0" smtClean="0"/>
              <a:t>	</a:t>
            </a:r>
          </a:p>
          <a:p>
            <a:pPr>
              <a:buNone/>
            </a:pPr>
            <a:r>
              <a:rPr lang="en-US" sz="2500" dirty="0" smtClean="0"/>
              <a:t>$(”#</a:t>
            </a:r>
            <a:r>
              <a:rPr lang="en-US" sz="2500" dirty="0" err="1" smtClean="0"/>
              <a:t>myvideo").fancybox</a:t>
            </a:r>
            <a:r>
              <a:rPr lang="en-US" sz="2500" dirty="0" smtClean="0"/>
              <a:t>({		</a:t>
            </a:r>
          </a:p>
          <a:p>
            <a:pPr>
              <a:buNone/>
            </a:pPr>
            <a:r>
              <a:rPr lang="en-US" sz="2500" dirty="0" smtClean="0"/>
              <a:t>'width': 800,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//or whatever </a:t>
            </a:r>
          </a:p>
          <a:p>
            <a:pPr>
              <a:buNone/>
            </a:pPr>
            <a:r>
              <a:rPr lang="en-US" sz="2500" dirty="0" smtClean="0"/>
              <a:t>'height': 450, </a:t>
            </a:r>
            <a:r>
              <a:rPr lang="en-US" sz="1800" dirty="0" smtClean="0">
                <a:solidFill>
                  <a:srgbClr val="7F7F7F"/>
                </a:solidFill>
              </a:rPr>
              <a:t>//or whatever </a:t>
            </a:r>
          </a:p>
          <a:p>
            <a:pPr>
              <a:buNone/>
            </a:pPr>
            <a:r>
              <a:rPr lang="en-US" sz="2500" dirty="0" smtClean="0"/>
              <a:t>'type': '</a:t>
            </a:r>
            <a:r>
              <a:rPr lang="en-US" sz="2500" dirty="0" err="1" smtClean="0"/>
              <a:t>iframe</a:t>
            </a:r>
            <a:r>
              <a:rPr lang="en-US" sz="2500" dirty="0" smtClean="0"/>
              <a:t>' </a:t>
            </a:r>
          </a:p>
          <a:p>
            <a:pPr>
              <a:buNone/>
            </a:pPr>
            <a:r>
              <a:rPr lang="en-US" sz="2500" dirty="0" smtClean="0"/>
              <a:t>});</a:t>
            </a:r>
          </a:p>
          <a:p>
            <a:pPr>
              <a:buNone/>
            </a:pPr>
            <a:r>
              <a:rPr lang="en-US" sz="2500" dirty="0" smtClean="0"/>
              <a:t>				</a:t>
            </a:r>
          </a:p>
          <a:p>
            <a:pPr>
              <a:buNone/>
            </a:pPr>
            <a:r>
              <a:rPr lang="en-US" sz="1800" dirty="0" smtClean="0"/>
              <a:t>});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 </a:t>
            </a:r>
            <a:endParaRPr lang="en-US" sz="2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&lt;a class=”</a:t>
            </a:r>
            <a:r>
              <a:rPr lang="en-US" dirty="0" err="1" smtClean="0"/>
              <a:t>myvideo</a:t>
            </a:r>
            <a:r>
              <a:rPr lang="en-US" dirty="0" smtClean="0"/>
              <a:t>" </a:t>
            </a:r>
          </a:p>
          <a:p>
            <a:pPr>
              <a:buNone/>
            </a:pPr>
            <a:r>
              <a:rPr lang="en-US" dirty="0" err="1" smtClean="0"/>
              <a:t>href</a:t>
            </a:r>
            <a:r>
              <a:rPr lang="en-US" dirty="0" smtClean="0"/>
              <a:t>=“http://</a:t>
            </a:r>
          </a:p>
          <a:p>
            <a:pPr>
              <a:buNone/>
            </a:pPr>
            <a:r>
              <a:rPr lang="en-US" dirty="0" err="1" smtClean="0"/>
              <a:t>player.vimeo.com</a:t>
            </a:r>
            <a:r>
              <a:rPr lang="en-US" dirty="0" smtClean="0"/>
              <a:t>/video/</a:t>
            </a:r>
          </a:p>
          <a:p>
            <a:pPr>
              <a:buNone/>
            </a:pPr>
            <a:r>
              <a:rPr lang="en-US" dirty="0" smtClean="0"/>
              <a:t>33666404?</a:t>
            </a:r>
          </a:p>
          <a:p>
            <a:pPr>
              <a:buNone/>
            </a:pPr>
            <a:r>
              <a:rPr lang="en-US" dirty="0" smtClean="0"/>
              <a:t>title=0&amp;amp;byline=0&amp;a</a:t>
            </a:r>
          </a:p>
          <a:p>
            <a:pPr>
              <a:buNone/>
            </a:pPr>
            <a:r>
              <a:rPr lang="en-US" dirty="0" err="1" smtClean="0"/>
              <a:t>mp;portrait</a:t>
            </a:r>
            <a:r>
              <a:rPr lang="en-US" dirty="0" smtClean="0"/>
              <a:t>=0” </a:t>
            </a:r>
          </a:p>
          <a:p>
            <a:pPr>
              <a:buNone/>
            </a:pPr>
            <a:r>
              <a:rPr lang="en-US" dirty="0" smtClean="0"/>
              <a:t>title=”</a:t>
            </a:r>
            <a:r>
              <a:rPr lang="en-US" dirty="0" err="1" smtClean="0"/>
              <a:t>mytitle</a:t>
            </a:r>
            <a:r>
              <a:rPr lang="en-US" dirty="0" smtClean="0"/>
              <a:t>”&gt;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=”</a:t>
            </a:r>
            <a:r>
              <a:rPr lang="en-US" dirty="0" err="1" smtClean="0"/>
              <a:t>my_thumb.jpg</a:t>
            </a:r>
            <a:r>
              <a:rPr lang="en-US" dirty="0" smtClean="0"/>
              <a:t>"&gt;</a:t>
            </a:r>
          </a:p>
          <a:p>
            <a:pPr>
              <a:buNone/>
            </a:pPr>
            <a:r>
              <a:rPr lang="en-US" dirty="0" smtClean="0"/>
              <a:t> &lt;/a&gt;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volu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02" y="914400"/>
            <a:ext cx="7441508" cy="3009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Evolution of web video formats…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14997" y="3810000"/>
            <a:ext cx="1771803" cy="276998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   </a:t>
            </a:r>
            <a:r>
              <a:rPr lang="en-US" b="1" dirty="0" err="1" smtClean="0"/>
              <a:t>WebM</a:t>
            </a:r>
            <a:endParaRPr lang="en-US" b="1" dirty="0" smtClean="0"/>
          </a:p>
          <a:p>
            <a:pPr lvl="0"/>
            <a:r>
              <a:rPr lang="en-US" sz="1200" dirty="0" smtClean="0">
                <a:solidFill>
                  <a:prstClr val="black"/>
                </a:solidFill>
              </a:rPr>
              <a:t>(Supported by Google)</a:t>
            </a:r>
          </a:p>
          <a:p>
            <a:endParaRPr lang="en-US" b="1" dirty="0" smtClean="0"/>
          </a:p>
          <a:p>
            <a:r>
              <a:rPr lang="en-US" b="1" dirty="0" smtClean="0"/>
              <a:t>    </a:t>
            </a:r>
            <a:r>
              <a:rPr lang="en-US" b="1" dirty="0" err="1" smtClean="0"/>
              <a:t>Ogg</a:t>
            </a:r>
            <a:endParaRPr lang="en-US" b="1" dirty="0" smtClean="0"/>
          </a:p>
          <a:p>
            <a:pPr lvl="0"/>
            <a:r>
              <a:rPr lang="en-US" sz="1200" dirty="0" smtClean="0">
                <a:solidFill>
                  <a:prstClr val="black"/>
                </a:solidFill>
              </a:rPr>
              <a:t>(Supported by </a:t>
            </a:r>
            <a:r>
              <a:rPr lang="en-US" sz="1200" dirty="0" err="1" smtClean="0">
                <a:solidFill>
                  <a:prstClr val="black"/>
                </a:solidFill>
              </a:rPr>
              <a:t>Theora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</a:p>
          <a:p>
            <a:pPr lvl="0"/>
            <a:endParaRPr lang="en-US" sz="1200" dirty="0" smtClean="0">
              <a:solidFill>
                <a:prstClr val="black"/>
              </a:solidFill>
            </a:endParaRP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   Mp4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</a:rPr>
              <a:t>(h264 video encoding)</a:t>
            </a:r>
          </a:p>
          <a:p>
            <a:pPr lvl="0"/>
            <a:endParaRPr lang="en-US" b="1" dirty="0" smtClean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04800" y="3581400"/>
            <a:ext cx="1454244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Animated Gif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6914997" y="3923435"/>
            <a:ext cx="167887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 smtClean="0">
                <a:solidFill>
                  <a:schemeClr val="accent1"/>
                </a:solidFill>
              </a:rPr>
              <a:t>Html5 video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81200" y="3923436"/>
            <a:ext cx="4703254" cy="258532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2209800" y="4419600"/>
            <a:ext cx="2584356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MOV </a:t>
            </a:r>
          </a:p>
          <a:p>
            <a:r>
              <a:rPr lang="en-US" sz="1200" dirty="0" smtClean="0"/>
              <a:t>(Apple's Quick Time Movie)</a:t>
            </a:r>
          </a:p>
          <a:p>
            <a:endParaRPr lang="en-US" b="1" dirty="0" smtClean="0"/>
          </a:p>
          <a:p>
            <a:r>
              <a:rPr lang="en-US" b="1" dirty="0" smtClean="0"/>
              <a:t>AVI</a:t>
            </a:r>
          </a:p>
          <a:p>
            <a:r>
              <a:rPr lang="en-US" sz="1200" dirty="0" smtClean="0"/>
              <a:t>(by Microsoft)</a:t>
            </a:r>
          </a:p>
          <a:p>
            <a:endParaRPr lang="en-US" b="1" dirty="0" smtClean="0"/>
          </a:p>
          <a:p>
            <a:r>
              <a:rPr lang="en-US" b="1" dirty="0" smtClean="0"/>
              <a:t>WMV</a:t>
            </a:r>
            <a:r>
              <a:rPr lang="en-US" dirty="0" smtClean="0"/>
              <a:t> </a:t>
            </a:r>
          </a:p>
          <a:p>
            <a:r>
              <a:rPr lang="en-US" sz="1200" dirty="0" smtClean="0"/>
              <a:t>(Window's Media Video)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93146" y="4485144"/>
            <a:ext cx="2091308" cy="1754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SWF </a:t>
            </a:r>
            <a:r>
              <a:rPr lang="en-US" sz="1200" dirty="0" smtClean="0"/>
              <a:t>(Flash)</a:t>
            </a:r>
          </a:p>
          <a:p>
            <a:r>
              <a:rPr lang="en-US" b="1" dirty="0" smtClean="0"/>
              <a:t>FLV </a:t>
            </a:r>
            <a:r>
              <a:rPr lang="en-US" sz="1200" dirty="0" smtClean="0"/>
              <a:t>(Flash Video)</a:t>
            </a:r>
          </a:p>
          <a:p>
            <a:r>
              <a:rPr lang="en-US" b="1" dirty="0" smtClean="0"/>
              <a:t>RA </a:t>
            </a:r>
            <a:r>
              <a:rPr lang="en-US" sz="1200" dirty="0" smtClean="0"/>
              <a:t>(Real Media)</a:t>
            </a:r>
          </a:p>
          <a:p>
            <a:endParaRPr lang="en-US" sz="1200" dirty="0" smtClean="0"/>
          </a:p>
          <a:p>
            <a:r>
              <a:rPr lang="en-US" b="1" dirty="0" smtClean="0"/>
              <a:t>Mpeg-4 </a:t>
            </a:r>
            <a:r>
              <a:rPr lang="en-US" sz="1200" dirty="0" smtClean="0"/>
              <a:t>(mp4, m4v)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209800" y="3923435"/>
            <a:ext cx="345722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 smtClean="0">
                <a:solidFill>
                  <a:schemeClr val="accent3"/>
                </a:solidFill>
              </a:rPr>
              <a:t>HTML EMBED, OBJECT TAG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3. SWF Flash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&gt; </a:t>
            </a:r>
            <a:r>
              <a:rPr lang="en-US" b="1" dirty="0" smtClean="0"/>
              <a:t>Publish  Settings</a:t>
            </a:r>
            <a:endParaRPr lang="en-US" b="1" dirty="0"/>
          </a:p>
        </p:txBody>
      </p:sp>
      <p:pic>
        <p:nvPicPr>
          <p:cNvPr id="6" name="Content Placeholder 5" descr="Screen shot 2012-02-20 at 11.05.18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Check Formats and file locations</a:t>
            </a:r>
            <a:br>
              <a:rPr lang="en-US" sz="3000" dirty="0" smtClean="0"/>
            </a:br>
            <a:r>
              <a:rPr lang="en-US" sz="3000" dirty="0" smtClean="0"/>
              <a:t>(Formats : SWF, HTML) </a:t>
            </a:r>
            <a:endParaRPr lang="en-US" sz="3000" dirty="0"/>
          </a:p>
        </p:txBody>
      </p:sp>
      <p:pic>
        <p:nvPicPr>
          <p:cNvPr id="6" name="Content Placeholder 5" descr="Screen shot 2012-02-20 at 11.05.41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HTML settings and Publish</a:t>
            </a:r>
            <a:endParaRPr lang="en-US" dirty="0"/>
          </a:p>
        </p:txBody>
      </p:sp>
      <p:pic>
        <p:nvPicPr>
          <p:cNvPr id="8" name="Content Placeholder 7" descr="Screen shot 2012-02-20 at 11.19.44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files: HTML, </a:t>
            </a:r>
            <a:r>
              <a:rPr lang="en-US" dirty="0" err="1" smtClean="0"/>
              <a:t>swf</a:t>
            </a:r>
            <a:endParaRPr lang="en-US" dirty="0"/>
          </a:p>
        </p:txBody>
      </p:sp>
      <p:pic>
        <p:nvPicPr>
          <p:cNvPr id="6" name="Content Placeholder 5" descr="Screen shot 2012-02-20 at 11.20.26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4000" r="12000"/>
          <a:stretch>
            <a:fillRect/>
          </a:stretch>
        </p:blipFill>
        <p:spPr>
          <a:xfrm>
            <a:off x="2819400" y="3074241"/>
            <a:ext cx="3200400" cy="78894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HTML file</a:t>
            </a:r>
            <a:br>
              <a:rPr lang="en-US" dirty="0" smtClean="0"/>
            </a:br>
            <a:r>
              <a:rPr lang="en-US" sz="2889" dirty="0" smtClean="0"/>
              <a:t>You can have your custom image to be shown when there is no flash player by changing the image </a:t>
            </a:r>
            <a:r>
              <a:rPr lang="en-US" sz="2889" dirty="0" err="1" smtClean="0"/>
              <a:t>src</a:t>
            </a:r>
            <a:r>
              <a:rPr lang="en-US" sz="2889" dirty="0" smtClean="0"/>
              <a:t> </a:t>
            </a:r>
            <a:r>
              <a:rPr lang="en-US" sz="2889" dirty="0" err="1" smtClean="0"/>
              <a:t>url</a:t>
            </a:r>
            <a:r>
              <a:rPr lang="en-US" sz="2889" dirty="0" smtClean="0"/>
              <a:t> below</a:t>
            </a:r>
            <a:endParaRPr lang="en-US" sz="2889" dirty="0"/>
          </a:p>
        </p:txBody>
      </p:sp>
      <p:pic>
        <p:nvPicPr>
          <p:cNvPr id="6" name="Content Placeholder 5" descr="Screen shot 2012-02-20 at 11.22.19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2-20 at 4.09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5920245" cy="4635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SWF as a background by </a:t>
            </a:r>
            <a:r>
              <a:rPr lang="en-US" dirty="0" err="1" smtClean="0"/>
              <a:t>z</a:t>
            </a:r>
            <a:r>
              <a:rPr lang="en-US" dirty="0" smtClean="0"/>
              <a:t>-index</a:t>
            </a:r>
            <a:br>
              <a:rPr lang="en-US" dirty="0" smtClean="0"/>
            </a:br>
            <a:r>
              <a:rPr lang="en-US" sz="2222" dirty="0" smtClean="0"/>
              <a:t>The </a:t>
            </a:r>
            <a:r>
              <a:rPr lang="en-US" sz="2222" dirty="0" err="1" smtClean="0"/>
              <a:t>z</a:t>
            </a:r>
            <a:r>
              <a:rPr lang="en-US" sz="2222" dirty="0" smtClean="0"/>
              <a:t>-index property specifies the stack order of an element. An element with greater stack order is always in front of an element with a lower stack order.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89" dirty="0"/>
          </a:p>
        </p:txBody>
      </p:sp>
      <p:pic>
        <p:nvPicPr>
          <p:cNvPr id="5" name="Picture 4" descr="Screen shot 2012-02-20 at 4.03.43 PM.png"/>
          <p:cNvPicPr>
            <a:picLocks noChangeAspect="1"/>
          </p:cNvPicPr>
          <p:nvPr/>
        </p:nvPicPr>
        <p:blipFill>
          <a:blip r:embed="rId3"/>
          <a:srcRect r="11628"/>
          <a:stretch>
            <a:fillRect/>
          </a:stretch>
        </p:blipFill>
        <p:spPr>
          <a:xfrm>
            <a:off x="5791200" y="2784314"/>
            <a:ext cx="2895600" cy="879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Finished!</a:t>
            </a:r>
            <a:endParaRPr lang="en-US" dirty="0"/>
          </a:p>
        </p:txBody>
      </p:sp>
      <p:pic>
        <p:nvPicPr>
          <p:cNvPr id="4" name="Content Placeholder 3" descr="Screen shot 2012-02-20 at 4.04.24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826" y="1600200"/>
            <a:ext cx="6336348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Formats and </a:t>
            </a:r>
            <a:r>
              <a:rPr lang="en-US" dirty="0" err="1" smtClean="0"/>
              <a:t>Codecs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1600200"/>
            <a:ext cx="2338041" cy="457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3962400"/>
            <a:ext cx="1905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Vp8 Video Encoding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5029200"/>
            <a:ext cx="1905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Vorbis</a:t>
            </a:r>
            <a:r>
              <a:rPr lang="en-US" dirty="0" smtClean="0"/>
              <a:t> Audio Encoding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8690" y="1704201"/>
            <a:ext cx="1992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 err="1" smtClean="0"/>
              <a:t>WebM</a:t>
            </a:r>
            <a:r>
              <a:rPr lang="en-US" sz="2700" b="1" dirty="0" smtClean="0"/>
              <a:t> Container</a:t>
            </a:r>
            <a:endParaRPr lang="en-US" sz="2700" b="1" dirty="0"/>
          </a:p>
        </p:txBody>
      </p:sp>
      <p:sp>
        <p:nvSpPr>
          <p:cNvPr id="10" name="Rectangle 9"/>
          <p:cNvSpPr/>
          <p:nvPr/>
        </p:nvSpPr>
        <p:spPr>
          <a:xfrm>
            <a:off x="685800" y="3011269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Firefox</a:t>
            </a:r>
            <a:r>
              <a:rPr lang="en-US" dirty="0" smtClean="0">
                <a:solidFill>
                  <a:schemeClr val="bg1"/>
                </a:solidFill>
              </a:rPr>
              <a:t>, Chrome, Opera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6931" y="2779931"/>
            <a:ext cx="1031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Supported by 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3276600" y="1600200"/>
            <a:ext cx="2338041" cy="4572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5200" y="3962400"/>
            <a:ext cx="1905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Theora</a:t>
            </a:r>
            <a:r>
              <a:rPr lang="en-US" dirty="0" smtClean="0"/>
              <a:t> Video Encoding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05200" y="5029200"/>
            <a:ext cx="1905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Vorbis</a:t>
            </a:r>
            <a:r>
              <a:rPr lang="en-US" dirty="0" smtClean="0"/>
              <a:t> Audio Encoding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18090" y="1704201"/>
            <a:ext cx="1992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 err="1" smtClean="0"/>
              <a:t>Ogg</a:t>
            </a:r>
            <a:r>
              <a:rPr lang="en-US" sz="2700" b="1" dirty="0" smtClean="0"/>
              <a:t> Container</a:t>
            </a:r>
            <a:endParaRPr lang="en-US" sz="2700" b="1" dirty="0"/>
          </a:p>
        </p:txBody>
      </p:sp>
      <p:sp>
        <p:nvSpPr>
          <p:cNvPr id="16" name="Rectangle 15"/>
          <p:cNvSpPr/>
          <p:nvPr/>
        </p:nvSpPr>
        <p:spPr>
          <a:xfrm>
            <a:off x="3505200" y="3011269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Firefox</a:t>
            </a:r>
            <a:r>
              <a:rPr lang="en-US" dirty="0" smtClean="0">
                <a:solidFill>
                  <a:schemeClr val="bg1"/>
                </a:solidFill>
              </a:rPr>
              <a:t>, Chrome, Opera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6331" y="2779931"/>
            <a:ext cx="1031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Supported by </a:t>
            </a:r>
            <a:endParaRPr lang="en-US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6196359" y="1600200"/>
            <a:ext cx="2338041" cy="457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24959" y="3962400"/>
            <a:ext cx="1905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H.264 Video Encoding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424959" y="5029200"/>
            <a:ext cx="1905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AAC Audio Encoding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337849" y="1704201"/>
            <a:ext cx="1992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/>
              <a:t>MP4 Container</a:t>
            </a:r>
            <a:endParaRPr lang="en-US" sz="2700" b="1" dirty="0"/>
          </a:p>
        </p:txBody>
      </p:sp>
      <p:sp>
        <p:nvSpPr>
          <p:cNvPr id="22" name="Rectangle 21"/>
          <p:cNvSpPr/>
          <p:nvPr/>
        </p:nvSpPr>
        <p:spPr>
          <a:xfrm>
            <a:off x="6424959" y="3011269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Safari and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IE 9+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66090" y="2779931"/>
            <a:ext cx="1031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Supported by 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Support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14400" y="5802997"/>
            <a:ext cx="4700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HTML5, </a:t>
            </a:r>
            <a:r>
              <a:rPr lang="en-US" dirty="0" err="1" smtClean="0"/>
              <a:t>Oreilly</a:t>
            </a:r>
            <a:r>
              <a:rPr lang="en-US" dirty="0" smtClean="0"/>
              <a:t> Media p87</a:t>
            </a:r>
          </a:p>
          <a:p>
            <a:r>
              <a:rPr lang="en-US" dirty="0" smtClean="0"/>
              <a:t>*  Currently might be different</a:t>
            </a:r>
            <a:r>
              <a:rPr lang="en-US" baseline="0" dirty="0" smtClean="0"/>
              <a:t> from listed above</a:t>
            </a:r>
            <a:endParaRPr lang="en-US" dirty="0"/>
          </a:p>
        </p:txBody>
      </p:sp>
      <p:pic>
        <p:nvPicPr>
          <p:cNvPr id="8" name="Picture 7" descr="Screen shot 2012-02-22 at 12.18.2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689" y="1828800"/>
            <a:ext cx="4523306" cy="3594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Converting the Video </a:t>
            </a:r>
            <a:r>
              <a:rPr lang="en-US" sz="2889" dirty="0" smtClean="0"/>
              <a:t>(</a:t>
            </a:r>
            <a:r>
              <a:rPr lang="en-US" sz="2889" dirty="0" err="1" smtClean="0"/>
              <a:t>ogg</a:t>
            </a:r>
            <a:r>
              <a:rPr lang="en-US" sz="2889" dirty="0" smtClean="0"/>
              <a:t>, mp4, </a:t>
            </a:r>
            <a:r>
              <a:rPr lang="en-US" sz="2889" dirty="0" err="1" smtClean="0"/>
              <a:t>webm</a:t>
            </a:r>
            <a:r>
              <a:rPr lang="en-US" sz="2889" dirty="0" smtClean="0"/>
              <a:t>)</a:t>
            </a:r>
            <a:endParaRPr lang="en-US" sz="288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Miro</a:t>
            </a:r>
            <a:r>
              <a:rPr lang="en-US" dirty="0" smtClean="0"/>
              <a:t> Video Converter </a:t>
            </a:r>
          </a:p>
          <a:p>
            <a:pPr lvl="1"/>
            <a:r>
              <a:rPr lang="en-US" dirty="0" smtClean="0">
                <a:hlinkClick r:id="rId2"/>
              </a:rPr>
              <a:t>http://www.mirovideoconverter.com/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HTML5 Video Format Converter</a:t>
            </a:r>
          </a:p>
          <a:p>
            <a:pPr lvl="1"/>
            <a:r>
              <a:rPr lang="en-US" dirty="0" smtClean="0">
                <a:hlinkClick r:id="rId3"/>
              </a:rPr>
              <a:t>http://html5videoformatconverter.com/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video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24000" y="1646236"/>
            <a:ext cx="6705600" cy="4873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2514600"/>
            <a:ext cx="6934200" cy="4873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646237"/>
            <a:ext cx="1066800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638800"/>
            <a:ext cx="1295400" cy="48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3276600"/>
            <a:ext cx="7086600" cy="21013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1534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&lt;video   </a:t>
            </a:r>
            <a:r>
              <a:rPr lang="en-US" dirty="0"/>
              <a:t>width="320" height="240" controls="controls"&gt;</a:t>
            </a: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&lt;</a:t>
            </a:r>
            <a:r>
              <a:rPr lang="en-US" dirty="0"/>
              <a:t>source </a:t>
            </a:r>
            <a:r>
              <a:rPr lang="en-US" dirty="0" err="1"/>
              <a:t>src</a:t>
            </a:r>
            <a:r>
              <a:rPr lang="en-US" dirty="0"/>
              <a:t>="movie.mp4" type="video/mp4" /&gt;</a:t>
            </a: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824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282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 </a:t>
            </a:r>
            <a:r>
              <a:rPr lang="en-US" sz="282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src</a:t>
            </a:r>
            <a:r>
              <a:rPr lang="en-US" sz="282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="</a:t>
            </a:r>
            <a:r>
              <a:rPr lang="en-US" sz="282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movie.ogg</a:t>
            </a:r>
            <a:r>
              <a:rPr lang="en-US" sz="282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 type="video/</a:t>
            </a:r>
            <a:r>
              <a:rPr lang="en-US" sz="282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ogg</a:t>
            </a:r>
            <a:r>
              <a:rPr lang="en-US" sz="282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 /&gt; </a:t>
            </a:r>
            <a:r>
              <a:rPr lang="en-US" sz="2824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82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824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282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 </a:t>
            </a:r>
            <a:r>
              <a:rPr lang="en-US" sz="282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src</a:t>
            </a:r>
            <a:r>
              <a:rPr lang="en-US" sz="282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="</a:t>
            </a:r>
            <a:r>
              <a:rPr lang="en-US" sz="282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movie.webm</a:t>
            </a:r>
            <a:r>
              <a:rPr lang="en-US" sz="282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 type="video/</a:t>
            </a:r>
            <a:r>
              <a:rPr lang="en-US" sz="282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webm</a:t>
            </a:r>
            <a:r>
              <a:rPr lang="en-US" sz="282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 /</a:t>
            </a:r>
            <a:r>
              <a:rPr lang="en-US" sz="2824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>
              <a:buNone/>
            </a:pPr>
            <a:r>
              <a:rPr lang="en-US" sz="282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824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282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 data="movie.mp4" width="320" height="240"&gt; </a:t>
            </a:r>
            <a:r>
              <a:rPr lang="en-US" sz="2824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82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824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282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embed </a:t>
            </a:r>
            <a:r>
              <a:rPr lang="en-US" sz="282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src</a:t>
            </a:r>
            <a:r>
              <a:rPr lang="en-US" sz="282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="</a:t>
            </a:r>
            <a:r>
              <a:rPr lang="en-US" sz="282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movie.swf</a:t>
            </a:r>
            <a:r>
              <a:rPr lang="en-US" sz="282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 width="320" height="</a:t>
            </a:r>
            <a:r>
              <a:rPr lang="en-US" sz="2824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240” &gt;</a:t>
            </a:r>
          </a:p>
          <a:p>
            <a:pPr>
              <a:buNone/>
            </a:pPr>
            <a:r>
              <a:rPr lang="en-US" sz="282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824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282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/object</a:t>
            </a:r>
            <a:r>
              <a:rPr lang="en-US" sz="2824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>
              <a:buNone/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&lt;</a:t>
            </a:r>
            <a:r>
              <a:rPr lang="en-US" dirty="0"/>
              <a:t>/video&gt;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7636991" y="4001869"/>
            <a:ext cx="1032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Fall</a:t>
            </a:r>
            <a:r>
              <a:rPr lang="en-US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back </a:t>
            </a:r>
          </a:p>
          <a:p>
            <a:r>
              <a:rPr lang="en-US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solutions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140639"/>
            <a:ext cx="1446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HTML5 Video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5756831"/>
            <a:ext cx="1446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HTML5 Video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39608" y="2514600"/>
            <a:ext cx="11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Source </a:t>
            </a:r>
            <a:r>
              <a:rPr lang="en-US" dirty="0" err="1" smtClean="0">
                <a:solidFill>
                  <a:schemeClr val="accent3"/>
                </a:solidFill>
              </a:rPr>
              <a:t>url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71891" y="1230868"/>
            <a:ext cx="1152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Properties</a:t>
            </a:r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Loop</a:t>
            </a:r>
          </a:p>
          <a:p>
            <a:r>
              <a:rPr lang="en-US" b="1" dirty="0" smtClean="0"/>
              <a:t>Controls: </a:t>
            </a:r>
            <a:r>
              <a:rPr lang="en-US" dirty="0" smtClean="0"/>
              <a:t>play/pause/etc buttons for your video</a:t>
            </a:r>
            <a:endParaRPr lang="en-US" b="1" dirty="0" smtClean="0"/>
          </a:p>
          <a:p>
            <a:r>
              <a:rPr lang="en-US" b="1" dirty="0" err="1" smtClean="0"/>
              <a:t>Autoplay</a:t>
            </a:r>
            <a:endParaRPr lang="en-US" b="1" dirty="0" smtClean="0"/>
          </a:p>
          <a:p>
            <a:r>
              <a:rPr lang="en-US" b="1" dirty="0" err="1" smtClean="0"/>
              <a:t>Autobuffer</a:t>
            </a:r>
            <a:r>
              <a:rPr lang="en-US" b="1" dirty="0" smtClean="0"/>
              <a:t> : </a:t>
            </a:r>
            <a:r>
              <a:rPr lang="en-US" dirty="0" smtClean="0"/>
              <a:t>The video is downloaded in the background, so when the user starts the video, it will be able to play at least some of the content. If both </a:t>
            </a:r>
            <a:r>
              <a:rPr lang="en-US" dirty="0" err="1" smtClean="0"/>
              <a:t>autoplay</a:t>
            </a:r>
            <a:r>
              <a:rPr lang="en-US" dirty="0" smtClean="0"/>
              <a:t> and </a:t>
            </a:r>
            <a:r>
              <a:rPr lang="en-US" dirty="0" err="1" smtClean="0"/>
              <a:t>autobuffer</a:t>
            </a:r>
            <a:r>
              <a:rPr lang="en-US" dirty="0" smtClean="0"/>
              <a:t> are used, then </a:t>
            </a:r>
            <a:r>
              <a:rPr lang="en-US" dirty="0" err="1" smtClean="0"/>
              <a:t>autobuffer</a:t>
            </a:r>
            <a:r>
              <a:rPr lang="en-US" dirty="0" smtClean="0"/>
              <a:t> is ignored. </a:t>
            </a:r>
          </a:p>
          <a:p>
            <a:r>
              <a:rPr lang="en-US" b="1" dirty="0" smtClean="0"/>
              <a:t>Poster: </a:t>
            </a:r>
            <a:r>
              <a:rPr lang="en-US" dirty="0" smtClean="0"/>
              <a:t>to display a frame of the video (as a .jpg, .</a:t>
            </a:r>
            <a:r>
              <a:rPr lang="en-US" dirty="0" err="1" smtClean="0"/>
              <a:t>png</a:t>
            </a:r>
            <a:r>
              <a:rPr lang="en-US" dirty="0" smtClean="0"/>
              <a:t>, whatever)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5987663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http://www.w3schools.com/html5/tag_video.asp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Methods, Properties, Events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950634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http://www.w3schools.com/html5/html5_video_dom.asp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1993880"/>
            <a:ext cx="167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currentSrc</a:t>
            </a:r>
            <a:endParaRPr lang="en-US" dirty="0" smtClean="0"/>
          </a:p>
          <a:p>
            <a:r>
              <a:rPr lang="en-US" dirty="0" err="1" smtClean="0"/>
              <a:t>currentTime</a:t>
            </a:r>
            <a:endParaRPr lang="en-US" dirty="0" smtClean="0"/>
          </a:p>
          <a:p>
            <a:r>
              <a:rPr lang="en-US" dirty="0" err="1" smtClean="0"/>
              <a:t>videoWidth</a:t>
            </a:r>
            <a:endParaRPr lang="en-US" dirty="0" smtClean="0"/>
          </a:p>
          <a:p>
            <a:r>
              <a:rPr lang="en-US" dirty="0" err="1" smtClean="0"/>
              <a:t>videoHeight</a:t>
            </a:r>
            <a:endParaRPr lang="en-US" dirty="0" smtClean="0"/>
          </a:p>
          <a:p>
            <a:r>
              <a:rPr lang="en-US" dirty="0" smtClean="0"/>
              <a:t>duration</a:t>
            </a:r>
          </a:p>
          <a:p>
            <a:r>
              <a:rPr lang="en-US" dirty="0" smtClean="0"/>
              <a:t>ended</a:t>
            </a:r>
          </a:p>
          <a:p>
            <a:r>
              <a:rPr lang="en-US" dirty="0" smtClean="0"/>
              <a:t>error</a:t>
            </a:r>
          </a:p>
          <a:p>
            <a:r>
              <a:rPr lang="en-US" dirty="0" smtClean="0"/>
              <a:t>muted</a:t>
            </a:r>
          </a:p>
          <a:p>
            <a:r>
              <a:rPr lang="en-US" dirty="0" smtClean="0"/>
              <a:t>paused</a:t>
            </a:r>
          </a:p>
          <a:p>
            <a:r>
              <a:rPr lang="en-US" dirty="0" smtClean="0"/>
              <a:t>volume</a:t>
            </a:r>
          </a:p>
          <a:p>
            <a:r>
              <a:rPr lang="en-US" dirty="0" smtClean="0"/>
              <a:t>width</a:t>
            </a:r>
          </a:p>
          <a:p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21018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 smtClean="0"/>
              <a:t>play()</a:t>
            </a:r>
          </a:p>
          <a:p>
            <a:pPr>
              <a:buNone/>
            </a:pPr>
            <a:r>
              <a:rPr lang="en-US" dirty="0" smtClean="0"/>
              <a:t>pause()</a:t>
            </a:r>
          </a:p>
          <a:p>
            <a:pPr>
              <a:buNone/>
            </a:pPr>
            <a:r>
              <a:rPr lang="en-US" dirty="0" smtClean="0"/>
              <a:t>load()</a:t>
            </a:r>
          </a:p>
          <a:p>
            <a:pPr>
              <a:buNone/>
            </a:pPr>
            <a:r>
              <a:rPr lang="en-US" dirty="0" err="1" smtClean="0"/>
              <a:t>canPlayType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6800" y="1690678"/>
            <a:ext cx="1044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Methods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048000" y="1690678"/>
            <a:ext cx="1176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Properties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638800" y="1690678"/>
            <a:ext cx="808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Events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638800" y="2132380"/>
            <a:ext cx="19050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Play</a:t>
            </a:r>
          </a:p>
          <a:p>
            <a:r>
              <a:rPr lang="en-US" dirty="0" smtClean="0"/>
              <a:t>Pause</a:t>
            </a:r>
          </a:p>
          <a:p>
            <a:r>
              <a:rPr lang="en-US" dirty="0" smtClean="0"/>
              <a:t>Progress</a:t>
            </a:r>
          </a:p>
          <a:p>
            <a:r>
              <a:rPr lang="en-US" dirty="0" smtClean="0"/>
              <a:t>Error</a:t>
            </a:r>
          </a:p>
          <a:p>
            <a:r>
              <a:rPr lang="en-US" dirty="0" err="1" smtClean="0"/>
              <a:t>Timeupdate</a:t>
            </a:r>
            <a:endParaRPr lang="en-US" dirty="0" smtClean="0"/>
          </a:p>
          <a:p>
            <a:r>
              <a:rPr lang="en-US" dirty="0" smtClean="0"/>
              <a:t>Ended</a:t>
            </a:r>
          </a:p>
          <a:p>
            <a:r>
              <a:rPr lang="en-US" dirty="0" smtClean="0"/>
              <a:t>Abort</a:t>
            </a:r>
          </a:p>
          <a:p>
            <a:r>
              <a:rPr lang="en-US" dirty="0" smtClean="0"/>
              <a:t>Waiting</a:t>
            </a:r>
          </a:p>
          <a:p>
            <a:r>
              <a:rPr lang="en-US" dirty="0" err="1" smtClean="0"/>
              <a:t>Loadeddata</a:t>
            </a:r>
            <a:endParaRPr lang="en-US" dirty="0" smtClean="0"/>
          </a:p>
          <a:p>
            <a:r>
              <a:rPr lang="en-US" dirty="0" err="1" smtClean="0"/>
              <a:t>loadedmetadata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3801</TotalTime>
  <Words>2000</Words>
  <Application>Microsoft Macintosh PowerPoint</Application>
  <PresentationFormat>On-screen Show (4:3)</PresentationFormat>
  <Paragraphs>262</Paragraphs>
  <Slides>27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Video on the Web</vt:lpstr>
      <vt:lpstr>The Evolution of web video formats…</vt:lpstr>
      <vt:lpstr>Video Formats and Codecs</vt:lpstr>
      <vt:lpstr>Browser Support</vt:lpstr>
      <vt:lpstr>Converting the Video (ogg, mp4, webm)</vt:lpstr>
      <vt:lpstr>Embedding video</vt:lpstr>
      <vt:lpstr>HTML5 VIDEO</vt:lpstr>
      <vt:lpstr>Video Attributes</vt:lpstr>
      <vt:lpstr>Video Methods, Properties, Events</vt:lpstr>
      <vt:lpstr>Before HTML5 : Object</vt:lpstr>
      <vt:lpstr>Before HTML5 : Embed for Fallback</vt:lpstr>
      <vt:lpstr>Object /Embed  tag attribute </vt:lpstr>
      <vt:lpstr>Video from the WEb</vt:lpstr>
      <vt:lpstr>Iframe : supports iphone, ipad, etc</vt:lpstr>
      <vt:lpstr>Iframe : For iphone, ipad, etc</vt:lpstr>
      <vt:lpstr>Iframe: for iphone and ipad support</vt:lpstr>
      <vt:lpstr>Embed (old way)</vt:lpstr>
      <vt:lpstr>Embed (old way)</vt:lpstr>
      <vt:lpstr>Embedding into Fancy Box</vt:lpstr>
      <vt:lpstr>3. SWF Flash</vt:lpstr>
      <vt:lpstr>File &gt; Publish  Settings</vt:lpstr>
      <vt:lpstr>Check Formats and file locations (Formats : SWF, HTML) </vt:lpstr>
      <vt:lpstr>Check HTML settings and Publish</vt:lpstr>
      <vt:lpstr>2 files: HTML, swf</vt:lpstr>
      <vt:lpstr>HTML file You can have your custom image to be shown when there is no flash player by changing the image src url below</vt:lpstr>
      <vt:lpstr>SWF as a background by z-index The z-index property specifies the stack order of an element. An element with greater stack order is always in front of an element with a lower stack order. </vt:lpstr>
      <vt:lpstr>Finished!</vt:lpstr>
    </vt:vector>
  </TitlesOfParts>
  <Company>art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Video on the Web</dc:title>
  <dc:creator>Jean Chu</dc:creator>
  <cp:lastModifiedBy>Jean Chu</cp:lastModifiedBy>
  <cp:revision>309</cp:revision>
  <dcterms:created xsi:type="dcterms:W3CDTF">2012-02-23T19:01:59Z</dcterms:created>
  <dcterms:modified xsi:type="dcterms:W3CDTF">2012-02-23T19:29:57Z</dcterms:modified>
</cp:coreProperties>
</file>