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5"/>
  </p:notesMasterIdLst>
  <p:sldIdLst>
    <p:sldId id="256" r:id="rId2"/>
    <p:sldId id="262" r:id="rId3"/>
    <p:sldId id="293" r:id="rId4"/>
    <p:sldId id="263" r:id="rId5"/>
    <p:sldId id="306" r:id="rId6"/>
    <p:sldId id="264" r:id="rId7"/>
    <p:sldId id="280" r:id="rId8"/>
    <p:sldId id="272" r:id="rId9"/>
    <p:sldId id="282" r:id="rId10"/>
    <p:sldId id="297" r:id="rId11"/>
    <p:sldId id="273" r:id="rId12"/>
    <p:sldId id="276" r:id="rId13"/>
    <p:sldId id="277" r:id="rId14"/>
    <p:sldId id="284" r:id="rId15"/>
    <p:sldId id="278" r:id="rId16"/>
    <p:sldId id="283" r:id="rId17"/>
    <p:sldId id="288" r:id="rId18"/>
    <p:sldId id="289" r:id="rId19"/>
    <p:sldId id="285" r:id="rId20"/>
    <p:sldId id="294" r:id="rId21"/>
    <p:sldId id="295" r:id="rId22"/>
    <p:sldId id="296" r:id="rId23"/>
    <p:sldId id="287" r:id="rId24"/>
    <p:sldId id="286" r:id="rId25"/>
    <p:sldId id="300" r:id="rId26"/>
    <p:sldId id="290" r:id="rId27"/>
    <p:sldId id="298" r:id="rId28"/>
    <p:sldId id="299" r:id="rId29"/>
    <p:sldId id="292" r:id="rId30"/>
    <p:sldId id="302" r:id="rId31"/>
    <p:sldId id="303" r:id="rId32"/>
    <p:sldId id="304" r:id="rId33"/>
    <p:sldId id="26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89" d="100"/>
          <a:sy n="89" d="100"/>
        </p:scale>
        <p:origin x="-960" y="-96"/>
      </p:cViewPr>
      <p:guideLst>
        <p:guide orient="horz" pos="4032"/>
        <p:guide pos="27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0C738-8E94-FD46-904C-3425EB97FF65}" type="datetimeFigureOut">
              <a:rPr lang="en-US" smtClean="0"/>
              <a:t>3/1/12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F114B-31CE-4240-899D-F7900737EC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6D625B-80F0-CC4D-ADB5-01BD0C98745C}" type="slidenum">
              <a:rPr lang="en-GB"/>
              <a:pPr/>
              <a:t>3</a:t>
            </a:fld>
            <a:endParaRPr lang="en-GB"/>
          </a:p>
        </p:txBody>
      </p:sp>
      <p:sp>
        <p:nvSpPr>
          <p:cNvPr id="1638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will only allow you</a:t>
            </a:r>
            <a:r>
              <a:rPr lang="en-US" baseline="0" dirty="0" smtClean="0"/>
              <a:t> to log in to the control 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114B-31CE-4240-899D-F7900737EC4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Ipower</a:t>
            </a:r>
            <a:r>
              <a:rPr lang="en-US" baseline="0" dirty="0" smtClean="0"/>
              <a:t> do not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114B-31CE-4240-899D-F7900737EC4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6D625B-80F0-CC4D-ADB5-01BD0C98745C}" type="slidenum">
              <a:rPr lang="en-GB"/>
              <a:pPr/>
              <a:t>10</a:t>
            </a:fld>
            <a:endParaRPr lang="en-GB"/>
          </a:p>
        </p:txBody>
      </p:sp>
      <p:sp>
        <p:nvSpPr>
          <p:cNvPr id="1638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114B-31CE-4240-899D-F7900737EC4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D6C857-7240-A04C-AAE2-627A5389DB58}" type="slidenum">
              <a:rPr lang="en-GB"/>
              <a:pPr/>
              <a:t>20</a:t>
            </a:fld>
            <a:endParaRPr lang="en-GB"/>
          </a:p>
        </p:txBody>
      </p:sp>
      <p:sp>
        <p:nvSpPr>
          <p:cNvPr id="2662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4"/>
            <a:ext cx="5486681" cy="403369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7EA9EE-531F-AD47-8930-0E126CB9B428}" type="slidenum">
              <a:rPr lang="en-GB"/>
              <a:pPr/>
              <a:t>21</a:t>
            </a:fld>
            <a:endParaRPr lang="en-GB"/>
          </a:p>
        </p:txBody>
      </p:sp>
      <p:sp>
        <p:nvSpPr>
          <p:cNvPr id="348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4"/>
            <a:ext cx="5486681" cy="403369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510C01-1935-FD49-9435-6D25E270E0A0}" type="slidenum">
              <a:rPr lang="en-GB"/>
              <a:pPr/>
              <a:t>22</a:t>
            </a:fld>
            <a:endParaRPr lang="en-GB"/>
          </a:p>
        </p:txBody>
      </p:sp>
      <p:sp>
        <p:nvSpPr>
          <p:cNvPr id="3686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4"/>
            <a:ext cx="5486681" cy="403369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114B-31CE-4240-899D-F7900737EC4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816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C5CF-3042-0C40-8B9A-02035C7291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CF12-2047-5348-9CB2-B9DC9B265101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CCF12-2047-5348-9CB2-B9DC9B265101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6144-CBE2-EE4D-8D20-BF53B5395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Database and </a:t>
            </a:r>
            <a:r>
              <a:rPr lang="en-US" dirty="0" err="1" smtClean="0"/>
              <a:t>mySQL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07 </a:t>
            </a:r>
          </a:p>
          <a:p>
            <a:r>
              <a:rPr lang="en-US" dirty="0" smtClean="0"/>
              <a:t>Dynamic Web TCNJ</a:t>
            </a:r>
          </a:p>
          <a:p>
            <a:r>
              <a:rPr lang="en-US" dirty="0" smtClean="0"/>
              <a:t>Jean Chu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520" y="2668600"/>
            <a:ext cx="7879680" cy="229974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300" dirty="0" smtClean="0">
                <a:solidFill>
                  <a:srgbClr val="000000"/>
                </a:solidFill>
                <a:latin typeface="Lucida Grande"/>
                <a:cs typeface="Lucida Grande"/>
              </a:rPr>
              <a:t>SELECT </a:t>
            </a:r>
            <a:r>
              <a:rPr lang="en-US" sz="3300" dirty="0" smtClean="0">
                <a:solidFill>
                  <a:srgbClr val="000000"/>
                </a:solidFill>
                <a:latin typeface="Lucida Grande"/>
                <a:cs typeface="Lucida Grande"/>
              </a:rPr>
              <a:t>(</a:t>
            </a:r>
            <a:r>
              <a:rPr lang="en-US" sz="3600" dirty="0" smtClean="0"/>
              <a:t>Retrieves records from a table</a:t>
            </a:r>
            <a:r>
              <a:rPr lang="en-US" sz="3300" dirty="0" smtClean="0">
                <a:solidFill>
                  <a:srgbClr val="000000"/>
                </a:solidFill>
                <a:latin typeface="Lucida Grande"/>
                <a:cs typeface="Lucida Grande"/>
              </a:rPr>
              <a:t>)</a:t>
            </a:r>
            <a:endParaRPr lang="en-US" sz="3300" dirty="0" smtClean="0">
              <a:solidFill>
                <a:srgbClr val="000000"/>
              </a:solidFill>
              <a:latin typeface="Lucida Grande"/>
              <a:cs typeface="Lucida Grande"/>
            </a:endParaRPr>
          </a:p>
          <a:p>
            <a:r>
              <a:rPr lang="en-US" sz="3300" dirty="0" smtClean="0">
                <a:solidFill>
                  <a:srgbClr val="000000"/>
                </a:solidFill>
                <a:latin typeface="Lucida Grande"/>
                <a:cs typeface="Lucida Grande"/>
              </a:rPr>
              <a:t>INSERT </a:t>
            </a:r>
            <a:r>
              <a:rPr lang="en-US" sz="3300" dirty="0" smtClean="0">
                <a:solidFill>
                  <a:srgbClr val="000000"/>
                </a:solidFill>
                <a:latin typeface="Lucida Grande"/>
                <a:cs typeface="Lucida Grande"/>
              </a:rPr>
              <a:t>(</a:t>
            </a:r>
            <a:r>
              <a:rPr lang="en-US" sz="3600" dirty="0" smtClean="0"/>
              <a:t>Adds records to a table</a:t>
            </a:r>
            <a:r>
              <a:rPr lang="en-US" sz="3300" dirty="0" smtClean="0">
                <a:solidFill>
                  <a:srgbClr val="000000"/>
                </a:solidFill>
                <a:latin typeface="Lucida Grande"/>
                <a:cs typeface="Lucida Grande"/>
              </a:rPr>
              <a:t>)</a:t>
            </a:r>
            <a:endParaRPr lang="en-US" sz="3300" dirty="0" smtClean="0">
              <a:solidFill>
                <a:srgbClr val="000000"/>
              </a:solidFill>
              <a:latin typeface="Lucida Grande"/>
              <a:cs typeface="Lucida Grande"/>
            </a:endParaRPr>
          </a:p>
          <a:p>
            <a:r>
              <a:rPr lang="en-US" sz="3300" dirty="0" smtClean="0">
                <a:solidFill>
                  <a:srgbClr val="000000"/>
                </a:solidFill>
                <a:latin typeface="Lucida Grande"/>
                <a:cs typeface="Lucida Grande"/>
              </a:rPr>
              <a:t>UPDATE </a:t>
            </a:r>
            <a:r>
              <a:rPr lang="en-US" sz="3300" dirty="0" smtClean="0">
                <a:solidFill>
                  <a:srgbClr val="000000"/>
                </a:solidFill>
                <a:latin typeface="Lucida Grande"/>
                <a:cs typeface="Lucida Grande"/>
              </a:rPr>
              <a:t>(</a:t>
            </a:r>
            <a:r>
              <a:rPr lang="en-US" sz="3600" dirty="0" smtClean="0"/>
              <a:t>Updates records in a table</a:t>
            </a:r>
            <a:r>
              <a:rPr lang="en-US" sz="3300" dirty="0" smtClean="0">
                <a:solidFill>
                  <a:srgbClr val="000000"/>
                </a:solidFill>
                <a:latin typeface="Lucida Grande"/>
                <a:cs typeface="Lucida Grande"/>
              </a:rPr>
              <a:t>)</a:t>
            </a:r>
            <a:endParaRPr lang="en-US" sz="3300" dirty="0" smtClean="0">
              <a:solidFill>
                <a:srgbClr val="000000"/>
              </a:solidFill>
              <a:latin typeface="Lucida Grande"/>
              <a:cs typeface="Lucida Grande"/>
            </a:endParaRPr>
          </a:p>
          <a:p>
            <a:r>
              <a:rPr lang="en-US" sz="3300" dirty="0" smtClean="0">
                <a:solidFill>
                  <a:srgbClr val="000000"/>
                </a:solidFill>
                <a:latin typeface="Lucida Grande"/>
                <a:cs typeface="Lucida Grande"/>
              </a:rPr>
              <a:t>DELETE </a:t>
            </a:r>
            <a:r>
              <a:rPr lang="en-US" sz="3300" dirty="0" smtClean="0">
                <a:solidFill>
                  <a:srgbClr val="000000"/>
                </a:solidFill>
                <a:latin typeface="Lucida Grande"/>
                <a:cs typeface="Lucida Grande"/>
              </a:rPr>
              <a:t>(</a:t>
            </a:r>
            <a:r>
              <a:rPr lang="en-US" sz="3600" dirty="0" smtClean="0"/>
              <a:t>Deletes records from a table</a:t>
            </a:r>
            <a:r>
              <a:rPr lang="en-US" sz="3300" dirty="0" smtClean="0">
                <a:solidFill>
                  <a:srgbClr val="000000"/>
                </a:solidFill>
                <a:latin typeface="Lucida Grande"/>
                <a:cs typeface="Lucida Grande"/>
              </a:rPr>
              <a:t>)</a:t>
            </a:r>
            <a:endParaRPr lang="en-US" sz="3300" dirty="0">
              <a:solidFill>
                <a:srgbClr val="000000"/>
              </a:solidFill>
              <a:latin typeface="Lucida Grande"/>
              <a:cs typeface="Lucida Grand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519" y="1091163"/>
            <a:ext cx="6981121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600" dirty="0" smtClean="0"/>
              <a:t>Common SQL Commands</a:t>
            </a:r>
            <a:endParaRPr lang="en-US" sz="3300" dirty="0">
              <a:solidFill>
                <a:srgbClr val="000000"/>
              </a:solidFill>
              <a:latin typeface="Lucida Grande"/>
              <a:cs typeface="Lucida Grand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MySQL</a:t>
            </a:r>
            <a:r>
              <a:rPr lang="en-US" dirty="0" smtClean="0"/>
              <a:t> Database</a:t>
            </a:r>
            <a:endParaRPr lang="en-US" dirty="0"/>
          </a:p>
        </p:txBody>
      </p:sp>
      <p:pic>
        <p:nvPicPr>
          <p:cNvPr id="4" name="Content Placeholder 3" descr="Screen shot 2012-03-01 at 7.12.48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094" y="1600200"/>
            <a:ext cx="608981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Database</a:t>
            </a:r>
            <a:endParaRPr lang="en-US" dirty="0"/>
          </a:p>
        </p:txBody>
      </p:sp>
      <p:pic>
        <p:nvPicPr>
          <p:cNvPr id="4" name="Content Placeholder 3" descr="Screen shot 2012-03-01 at 7.14.25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553" y="1600200"/>
            <a:ext cx="6056893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Database</a:t>
            </a:r>
            <a:endParaRPr lang="en-US" dirty="0"/>
          </a:p>
        </p:txBody>
      </p:sp>
      <p:pic>
        <p:nvPicPr>
          <p:cNvPr id="6" name="Content Placeholder 5" descr="Screen shot 2012-03-01 at 7.15.31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515" y="1600200"/>
            <a:ext cx="607097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mysql_query('CREATE</a:t>
            </a:r>
            <a:r>
              <a:rPr lang="en-US" dirty="0" smtClean="0"/>
              <a:t> DATABASE </a:t>
            </a:r>
            <a:r>
              <a:rPr lang="en-US" dirty="0" err="1" smtClean="0"/>
              <a:t>somedb</a:t>
            </a:r>
            <a:r>
              <a:rPr lang="en-US" dirty="0" smtClean="0"/>
              <a:t>',</a:t>
            </a:r>
            <a:r>
              <a:rPr lang="en-US" dirty="0" smtClean="0"/>
              <a:t> $</a:t>
            </a:r>
            <a:r>
              <a:rPr lang="en-US" dirty="0" err="1" smtClean="0"/>
              <a:t>dbc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Theoretically, it should work, but it won’t work in Jean’s server for permissions and security reasons.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Database</a:t>
            </a:r>
            <a:endParaRPr lang="en-US" dirty="0"/>
          </a:p>
        </p:txBody>
      </p:sp>
      <p:pic>
        <p:nvPicPr>
          <p:cNvPr id="4" name="Content Placeholder 3" descr="Screen shot 2012-03-01 at 7.15.49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45737"/>
            <a:ext cx="8229600" cy="36348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php</a:t>
            </a:r>
            <a:r>
              <a:rPr lang="en-US" dirty="0" smtClean="0"/>
              <a:t> </a:t>
            </a:r>
            <a:r>
              <a:rPr lang="en-US" dirty="0" err="1" smtClean="0"/>
              <a:t>MyAdmin</a:t>
            </a:r>
            <a:endParaRPr lang="en-US" dirty="0"/>
          </a:p>
        </p:txBody>
      </p:sp>
      <p:pic>
        <p:nvPicPr>
          <p:cNvPr id="4" name="Content Placeholder 3" descr="Screen shot 2012-03-01 at 11.18.51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579" y="1600200"/>
            <a:ext cx="6442841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php</a:t>
            </a:r>
            <a:r>
              <a:rPr lang="en-US" dirty="0" smtClean="0"/>
              <a:t> </a:t>
            </a:r>
            <a:r>
              <a:rPr lang="en-US" dirty="0" err="1" smtClean="0"/>
              <a:t>MyAdmin</a:t>
            </a:r>
            <a:endParaRPr lang="en-US" dirty="0"/>
          </a:p>
        </p:txBody>
      </p:sp>
      <p:pic>
        <p:nvPicPr>
          <p:cNvPr id="4" name="Content Placeholder 3" descr="Screen shot 2012-03-01 at 12.41.43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16" y="1600200"/>
            <a:ext cx="627816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CREATE TABLE </a:t>
            </a:r>
            <a:r>
              <a:rPr lang="en-US" dirty="0" err="1" smtClean="0"/>
              <a:t>tablename</a:t>
            </a:r>
            <a:r>
              <a:rPr lang="en-US" dirty="0" smtClean="0"/>
              <a:t> (column1</a:t>
            </a:r>
            <a:r>
              <a:rPr lang="en-US" dirty="0" smtClean="0"/>
              <a:t> definition</a:t>
            </a:r>
            <a:r>
              <a:rPr lang="en-US" dirty="0" smtClean="0"/>
              <a:t>, column2 </a:t>
            </a:r>
            <a:r>
              <a:rPr lang="en-US" dirty="0" smtClean="0"/>
              <a:t>definition)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209800"/>
            <a:ext cx="152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276600"/>
            <a:ext cx="762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886200"/>
            <a:ext cx="990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495800"/>
            <a:ext cx="2362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1600200"/>
            <a:ext cx="12192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CREATE TABLE entries (</a:t>
            </a:r>
          </a:p>
          <a:p>
            <a:pPr>
              <a:buNone/>
            </a:pPr>
            <a:r>
              <a:rPr lang="en-US" dirty="0" err="1" smtClean="0"/>
              <a:t>entry_id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 </a:t>
            </a:r>
            <a:r>
              <a:rPr lang="en-US" dirty="0" smtClean="0">
                <a:solidFill>
                  <a:srgbClr val="7F7F7F"/>
                </a:solidFill>
              </a:rPr>
              <a:t>UNSIGNED NOT NULL AUTO_INCREMENT PRIMARY KEY,</a:t>
            </a:r>
          </a:p>
          <a:p>
            <a:pPr>
              <a:buNone/>
            </a:pPr>
            <a:r>
              <a:rPr lang="en-US" dirty="0" smtClean="0"/>
              <a:t>title </a:t>
            </a:r>
            <a:r>
              <a:rPr lang="en-US" dirty="0" smtClean="0">
                <a:solidFill>
                  <a:srgbClr val="E46C0A"/>
                </a:solidFill>
              </a:rPr>
              <a:t>VARCHAR(100) </a:t>
            </a:r>
            <a:r>
              <a:rPr lang="en-US" dirty="0" smtClean="0">
                <a:solidFill>
                  <a:srgbClr val="7F7F7F"/>
                </a:solidFill>
              </a:rPr>
              <a:t>NOT NULL,</a:t>
            </a:r>
          </a:p>
          <a:p>
            <a:pPr>
              <a:buNone/>
            </a:pPr>
            <a:r>
              <a:rPr lang="en-US" dirty="0" smtClean="0"/>
              <a:t>entry </a:t>
            </a:r>
            <a:r>
              <a:rPr lang="en-US" dirty="0" smtClean="0">
                <a:solidFill>
                  <a:srgbClr val="E46C0A"/>
                </a:solidFill>
              </a:rPr>
              <a:t>TEXT</a:t>
            </a:r>
            <a:r>
              <a:rPr lang="en-US" dirty="0" smtClean="0">
                <a:solidFill>
                  <a:srgbClr val="7F7F7F"/>
                </a:solidFill>
              </a:rPr>
              <a:t> NOT NULL,</a:t>
            </a:r>
          </a:p>
          <a:p>
            <a:pPr>
              <a:buNone/>
            </a:pPr>
            <a:r>
              <a:rPr lang="en-US" dirty="0" err="1" smtClean="0"/>
              <a:t>date_entered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E46C0A"/>
                </a:solidFill>
              </a:rPr>
              <a:t>DATETIME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NOT NULL);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9964" y="1230868"/>
            <a:ext cx="1262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Table name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257800"/>
            <a:ext cx="909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Column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5073134"/>
            <a:ext cx="110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Definition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3455" y="5225534"/>
            <a:ext cx="1035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E46C0A"/>
                </a:solidFill>
              </a:rPr>
              <a:t>Datatype</a:t>
            </a:r>
            <a:endParaRPr lang="en-US" dirty="0">
              <a:solidFill>
                <a:srgbClr val="E46C0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Database?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database is a collection of tables (made up of columns and rows) that stores information. </a:t>
            </a:r>
            <a:endParaRPr lang="en-US" dirty="0"/>
          </a:p>
        </p:txBody>
      </p:sp>
      <p:pic>
        <p:nvPicPr>
          <p:cNvPr id="6" name="Content Placeholder 3" descr="Screen shot 2012-01-19 at 3.18.00 PM.png"/>
          <p:cNvPicPr>
            <a:picLocks noChangeAspect="1"/>
          </p:cNvPicPr>
          <p:nvPr/>
        </p:nvPicPr>
        <p:blipFill>
          <a:blip r:embed="rId2"/>
          <a:srcRect l="25926" t="43268" r="35185"/>
          <a:stretch>
            <a:fillRect/>
          </a:stretch>
        </p:blipFill>
        <p:spPr>
          <a:xfrm>
            <a:off x="4514850" y="3951837"/>
            <a:ext cx="2286000" cy="2154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Screen shot 2012-03-01 at 2.04.2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486400"/>
            <a:ext cx="2025728" cy="255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Screen shot 2012-03-01 at 2.10.5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672" y="3531895"/>
            <a:ext cx="2559128" cy="1356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creen shot 2012-03-01 at 2.12.05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607266"/>
            <a:ext cx="2120900" cy="12809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280" y="1176784"/>
            <a:ext cx="6566400" cy="76086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Lucida Grande"/>
                <a:cs typeface="Lucida Grande"/>
              </a:rPr>
              <a:t>Common </a:t>
            </a:r>
            <a:r>
              <a:rPr lang="en-US" sz="4400" dirty="0" err="1" smtClean="0">
                <a:solidFill>
                  <a:srgbClr val="000000"/>
                </a:solidFill>
                <a:latin typeface="Lucida Grande"/>
                <a:cs typeface="Lucida Grande"/>
              </a:rPr>
              <a:t>Datatypes</a:t>
            </a:r>
            <a:endParaRPr lang="en-US" sz="4400" dirty="0">
              <a:solidFill>
                <a:srgbClr val="000000"/>
              </a:solidFill>
              <a:latin typeface="Lucida Grande"/>
              <a:cs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400" y="2213694"/>
            <a:ext cx="8097120" cy="180730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dirty="0" smtClean="0">
                <a:solidFill>
                  <a:srgbClr val="404040"/>
                </a:solidFill>
                <a:latin typeface="Lucida Grande"/>
                <a:cs typeface="Lucida Grande"/>
              </a:rPr>
              <a:t>INT				used for IDs</a:t>
            </a:r>
          </a:p>
          <a:p>
            <a:r>
              <a:rPr lang="en-US" sz="2200" dirty="0" smtClean="0">
                <a:solidFill>
                  <a:srgbClr val="404040"/>
                </a:solidFill>
                <a:latin typeface="Lucida Grande"/>
                <a:cs typeface="Lucida Grande"/>
              </a:rPr>
              <a:t>VARCHAR		used for varying lengths (255 or less)</a:t>
            </a:r>
          </a:p>
          <a:p>
            <a:r>
              <a:rPr lang="en-US" sz="2200" dirty="0" smtClean="0">
                <a:solidFill>
                  <a:srgbClr val="404040"/>
                </a:solidFill>
                <a:latin typeface="Lucida Grande"/>
                <a:cs typeface="Lucida Grande"/>
              </a:rPr>
              <a:t>CHAR			used for fixed lengths</a:t>
            </a:r>
          </a:p>
          <a:p>
            <a:r>
              <a:rPr lang="en-US" sz="2200" dirty="0" smtClean="0">
                <a:solidFill>
                  <a:srgbClr val="404040"/>
                </a:solidFill>
                <a:latin typeface="Lucida Grande"/>
                <a:cs typeface="Lucida Grande"/>
              </a:rPr>
              <a:t>TEXT				used to store lots of text like </a:t>
            </a:r>
            <a:r>
              <a:rPr lang="en-US" sz="2200" dirty="0" err="1" smtClean="0">
                <a:solidFill>
                  <a:srgbClr val="404040"/>
                </a:solidFill>
                <a:latin typeface="Lucida Grande"/>
                <a:cs typeface="Lucida Grande"/>
              </a:rPr>
              <a:t>blog</a:t>
            </a:r>
            <a:r>
              <a:rPr lang="en-US" sz="2200" dirty="0" smtClean="0">
                <a:solidFill>
                  <a:srgbClr val="404040"/>
                </a:solidFill>
                <a:latin typeface="Lucida Grande"/>
                <a:cs typeface="Lucida Grande"/>
              </a:rPr>
              <a:t> entries</a:t>
            </a:r>
          </a:p>
          <a:p>
            <a:r>
              <a:rPr lang="en-US" sz="2200" dirty="0" smtClean="0">
                <a:solidFill>
                  <a:srgbClr val="404040"/>
                </a:solidFill>
                <a:latin typeface="Lucida Grande"/>
                <a:cs typeface="Lucida Grande"/>
              </a:rPr>
              <a:t>DATETIME		used for storing dates</a:t>
            </a:r>
            <a:endParaRPr lang="en-US" sz="2200" dirty="0">
              <a:solidFill>
                <a:srgbClr val="404040"/>
              </a:solidFill>
              <a:latin typeface="Lucida Grande"/>
              <a:cs typeface="Lucida Grand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6210082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www.tizag.com/mysqlTutorial/mysqltables.php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632160" y="746432"/>
            <a:ext cx="8229600" cy="1064272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>
                <a:latin typeface="Lucida Grande"/>
                <a:cs typeface="Lucida Grande"/>
              </a:rPr>
              <a:t>Primary</a:t>
            </a:r>
            <a:r>
              <a:rPr lang="en-GB" dirty="0"/>
              <a:t> </a:t>
            </a:r>
            <a:r>
              <a:rPr lang="en-GB" dirty="0">
                <a:latin typeface="Lucida Grande"/>
                <a:cs typeface="Lucida Grande"/>
              </a:rPr>
              <a:t>Key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040" y="2059849"/>
            <a:ext cx="7534080" cy="146875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200" dirty="0" smtClean="0">
                <a:latin typeface="Lucida Grande"/>
                <a:cs typeface="Lucida Grande"/>
              </a:rPr>
              <a:t>Every table should have one.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200" dirty="0" smtClean="0">
                <a:latin typeface="Lucida Grande"/>
                <a:cs typeface="Lucida Grande"/>
              </a:rPr>
              <a:t>It should contain a value.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200" dirty="0" smtClean="0">
                <a:latin typeface="Lucida Grande"/>
                <a:cs typeface="Lucida Grande"/>
              </a:rPr>
              <a:t>That value must never change.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200" dirty="0" smtClean="0">
                <a:latin typeface="Lucida Grande"/>
                <a:cs typeface="Lucida Grande"/>
              </a:rPr>
              <a:t>It must be unique for each record in the table.</a:t>
            </a:r>
          </a:p>
          <a:p>
            <a:endParaRPr lang="en-US" sz="2200" dirty="0">
              <a:latin typeface="Lucida Grande"/>
              <a:cs typeface="Lucida Grand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32159" y="663910"/>
            <a:ext cx="8229600" cy="1064272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Lucida Grande"/>
                <a:cs typeface="Lucida Grande"/>
              </a:rPr>
              <a:t>auto_increment</a:t>
            </a:r>
            <a:endParaRPr lang="en-GB" dirty="0">
              <a:solidFill>
                <a:srgbClr val="000000"/>
              </a:solidFill>
              <a:latin typeface="Lucida Grande"/>
              <a:cs typeface="Lucida Grand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040" y="2115582"/>
            <a:ext cx="7326720" cy="109941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GB" sz="2200" dirty="0" smtClean="0">
                <a:solidFill>
                  <a:srgbClr val="000000"/>
                </a:solidFill>
                <a:latin typeface="Lucida Grande"/>
                <a:cs typeface="Lucida Grande"/>
              </a:rPr>
              <a:t>If you add 'AUTO_INCREMENT' into the column description, it will assign the next-highest number available for the columns value. </a:t>
            </a:r>
          </a:p>
          <a:p>
            <a:endParaRPr lang="en-US" sz="2200" dirty="0">
              <a:solidFill>
                <a:srgbClr val="000000"/>
              </a:solidFill>
              <a:latin typeface="Lucida Grande"/>
              <a:cs typeface="Lucida Grand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Created!</a:t>
            </a:r>
            <a:endParaRPr lang="en-US" dirty="0"/>
          </a:p>
        </p:txBody>
      </p:sp>
      <p:pic>
        <p:nvPicPr>
          <p:cNvPr id="4" name="Content Placeholder 3" descr="Screen shot 2012-03-01 at 12.41.57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02036"/>
            <a:ext cx="8229600" cy="3722291"/>
          </a:xfrm>
        </p:spPr>
      </p:pic>
      <p:sp>
        <p:nvSpPr>
          <p:cNvPr id="5" name="Rectangle 4"/>
          <p:cNvSpPr/>
          <p:nvPr/>
        </p:nvSpPr>
        <p:spPr>
          <a:xfrm>
            <a:off x="3200400" y="27432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2373868"/>
            <a:ext cx="59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Created!</a:t>
            </a:r>
            <a:endParaRPr lang="en-US" dirty="0"/>
          </a:p>
        </p:txBody>
      </p:sp>
      <p:pic>
        <p:nvPicPr>
          <p:cNvPr id="4" name="Content Placeholder 3" descr="Screen shot 2012-03-01 at 12.42.06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3145631"/>
            <a:ext cx="6972300" cy="14351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SELECT *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FROM </a:t>
            </a:r>
            <a:r>
              <a:rPr lang="en-US" dirty="0" smtClean="0"/>
              <a:t>`entries</a:t>
            </a:r>
            <a:r>
              <a:rPr lang="en-US" dirty="0" smtClean="0"/>
              <a:t>`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SELECT *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FROM  </a:t>
            </a:r>
            <a:r>
              <a:rPr lang="en-US" dirty="0" smtClean="0"/>
              <a:t>`entries`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WHERE  </a:t>
            </a:r>
            <a:r>
              <a:rPr lang="en-US" dirty="0" smtClean="0"/>
              <a:t>`</a:t>
            </a:r>
            <a:r>
              <a:rPr lang="en-US" dirty="0" err="1" smtClean="0"/>
              <a:t>entry_id</a:t>
            </a:r>
            <a:r>
              <a:rPr lang="en-US" dirty="0" smtClean="0"/>
              <a:t>` =  '2'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LIMIT </a:t>
            </a:r>
            <a:r>
              <a:rPr lang="en-US" dirty="0" smtClean="0"/>
              <a:t>0 , </a:t>
            </a:r>
            <a:r>
              <a:rPr lang="en-US" dirty="0" smtClean="0"/>
              <a:t>30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SELECT *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FROM </a:t>
            </a:r>
            <a:r>
              <a:rPr lang="en-US" dirty="0" smtClean="0"/>
              <a:t>‘entries’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ORDER </a:t>
            </a:r>
            <a:r>
              <a:rPr lang="en-US" dirty="0" smtClean="0"/>
              <a:t>BY</a:t>
            </a:r>
            <a:r>
              <a:rPr lang="en-US" dirty="0" smtClean="0"/>
              <a:t> ‘</a:t>
            </a:r>
            <a:r>
              <a:rPr lang="en-US" dirty="0" err="1" smtClean="0"/>
              <a:t>entry_id</a:t>
            </a:r>
            <a:r>
              <a:rPr lang="en-US" dirty="0" smtClean="0"/>
              <a:t>’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smtClean="0"/>
              <a:t>asterisk is the equivalent of saying every column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6216134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www.tizag.com/mysqlTutorial/mysqlselect.php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INSERT INTO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dirty="0" err="1" smtClean="0">
                <a:solidFill>
                  <a:srgbClr val="E46C0A"/>
                </a:solidFill>
              </a:rPr>
              <a:t>tablename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dirty="0" smtClean="0"/>
              <a:t>VALUES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value1,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value2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value3</a:t>
            </a:r>
            <a:r>
              <a:rPr lang="en-US" dirty="0" smtClean="0"/>
              <a:t>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INSERT </a:t>
            </a:r>
            <a:r>
              <a:rPr lang="en-US" dirty="0" smtClean="0"/>
              <a:t>INTO </a:t>
            </a:r>
            <a:r>
              <a:rPr lang="en-US" dirty="0" err="1" smtClean="0">
                <a:solidFill>
                  <a:srgbClr val="E46C0A"/>
                </a:solidFill>
              </a:rPr>
              <a:t>tablename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column1_name,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column2_name</a:t>
            </a:r>
            <a:r>
              <a:rPr lang="en-US" dirty="0" smtClean="0"/>
              <a:t>) VALUES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value1, value2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INSERT INTO entries (</a:t>
            </a:r>
            <a:r>
              <a:rPr lang="en-US" dirty="0" err="1" smtClean="0"/>
              <a:t>entry_id</a:t>
            </a:r>
            <a:r>
              <a:rPr lang="en-US" dirty="0" smtClean="0"/>
              <a:t>, title, entry, </a:t>
            </a:r>
            <a:r>
              <a:rPr lang="en-US" dirty="0" err="1" smtClean="0"/>
              <a:t>date_entered</a:t>
            </a:r>
            <a:r>
              <a:rPr lang="en-US" dirty="0" smtClean="0"/>
              <a:t>) VALUES (0, '$title', '$entry', NOW())</a:t>
            </a:r>
            <a:endParaRPr lang="en-US" dirty="0"/>
          </a:p>
        </p:txBody>
      </p:sp>
      <p:pic>
        <p:nvPicPr>
          <p:cNvPr id="4" name="Content Placeholder 3" descr="Screen shot 2012-03-01 at 1.44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313153"/>
            <a:ext cx="8001000" cy="142511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Inserted!</a:t>
            </a:r>
            <a:endParaRPr lang="en-US" dirty="0"/>
          </a:p>
        </p:txBody>
      </p:sp>
      <p:pic>
        <p:nvPicPr>
          <p:cNvPr id="5" name="Picture 4" descr="Screen shot 2012-03-01 at 1.44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8259482" cy="28461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UPDATE </a:t>
            </a:r>
            <a:r>
              <a:rPr lang="en-US" dirty="0" err="1" smtClean="0"/>
              <a:t>tablename</a:t>
            </a:r>
            <a:r>
              <a:rPr lang="en-US" dirty="0" smtClean="0"/>
              <a:t> SET column1_name=</a:t>
            </a:r>
            <a:r>
              <a:rPr lang="en-US" dirty="0" smtClean="0"/>
              <a:t> value</a:t>
            </a:r>
            <a:r>
              <a:rPr lang="en-US" dirty="0" smtClean="0"/>
              <a:t>, column2_name=value2 WHERE</a:t>
            </a:r>
            <a:r>
              <a:rPr lang="en-US" dirty="0" smtClean="0"/>
              <a:t> </a:t>
            </a:r>
            <a:r>
              <a:rPr lang="en-US" dirty="0" err="1" smtClean="0"/>
              <a:t>some_column</a:t>
            </a:r>
            <a:r>
              <a:rPr lang="en-US" dirty="0" smtClean="0"/>
              <a:t>=</a:t>
            </a:r>
            <a:r>
              <a:rPr lang="en-US" dirty="0" smtClean="0"/>
              <a:t>value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creen shot 2012-03-01 at 2.04.18 PM.png"/>
          <p:cNvPicPr>
            <a:picLocks noChangeAspect="1"/>
          </p:cNvPicPr>
          <p:nvPr/>
        </p:nvPicPr>
        <p:blipFill>
          <a:blip r:embed="rId2"/>
          <a:srcRect r="65833" b="42992"/>
          <a:stretch>
            <a:fillRect/>
          </a:stretch>
        </p:blipFill>
        <p:spPr>
          <a:xfrm>
            <a:off x="1219200" y="4267200"/>
            <a:ext cx="62484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60" y="819446"/>
            <a:ext cx="7764480" cy="52191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Updated!</a:t>
            </a:r>
            <a:endParaRPr lang="en-US" dirty="0"/>
          </a:p>
        </p:txBody>
      </p:sp>
      <p:pic>
        <p:nvPicPr>
          <p:cNvPr id="4" name="Content Placeholder 3" descr="Screen shot 2012-03-01 at 2.04.25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383011"/>
            <a:ext cx="8229600" cy="1039660"/>
          </a:xfrm>
        </p:spPr>
      </p:pic>
      <p:pic>
        <p:nvPicPr>
          <p:cNvPr id="5" name="Picture 4" descr="Screen shot 2012-03-01 at 1.44.30 PM.png"/>
          <p:cNvPicPr>
            <a:picLocks noChangeAspect="1"/>
          </p:cNvPicPr>
          <p:nvPr/>
        </p:nvPicPr>
        <p:blipFill>
          <a:blip r:embed="rId3"/>
          <a:srcRect t="71082" r="37265" b="6295"/>
          <a:stretch>
            <a:fillRect/>
          </a:stretch>
        </p:blipFill>
        <p:spPr>
          <a:xfrm>
            <a:off x="457200" y="1905000"/>
            <a:ext cx="8290560" cy="103021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810000" y="3121324"/>
            <a:ext cx="1143000" cy="6153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Rows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DELETE FROM </a:t>
            </a:r>
            <a:r>
              <a:rPr lang="en-US" dirty="0" err="1" smtClean="0"/>
              <a:t>tablename</a:t>
            </a:r>
            <a:r>
              <a:rPr lang="en-US" dirty="0" smtClean="0"/>
              <a:t> WHERE</a:t>
            </a:r>
            <a:r>
              <a:rPr lang="en-US" dirty="0" smtClean="0"/>
              <a:t> column</a:t>
            </a:r>
            <a:r>
              <a:rPr lang="en-US" dirty="0" smtClean="0"/>
              <a:t>=</a:t>
            </a:r>
            <a:r>
              <a:rPr lang="en-US" dirty="0" smtClean="0"/>
              <a:t>value</a:t>
            </a:r>
            <a:endParaRPr lang="en-US" dirty="0"/>
          </a:p>
        </p:txBody>
      </p:sp>
      <p:pic>
        <p:nvPicPr>
          <p:cNvPr id="5" name="Picture 4" descr="Screen shot 2012-03-01 at 2.17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391137"/>
            <a:ext cx="5486400" cy="129492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Rows</a:t>
            </a:r>
            <a:endParaRPr lang="en-US" dirty="0"/>
          </a:p>
        </p:txBody>
      </p:sp>
      <p:pic>
        <p:nvPicPr>
          <p:cNvPr id="6" name="Content Placeholder 5" descr="Screen shot 2012-03-01 at 2.18.38 PM.png"/>
          <p:cNvPicPr>
            <a:picLocks noGrp="1" noChangeAspect="1"/>
          </p:cNvPicPr>
          <p:nvPr>
            <p:ph idx="1"/>
          </p:nvPr>
        </p:nvPicPr>
        <p:blipFill>
          <a:blip r:embed="rId2"/>
          <a:srcRect b="18852"/>
          <a:stretch>
            <a:fillRect/>
          </a:stretch>
        </p:blipFill>
        <p:spPr>
          <a:xfrm>
            <a:off x="609599" y="4699552"/>
            <a:ext cx="7924801" cy="710648"/>
          </a:xfrm>
        </p:spPr>
      </p:pic>
      <p:pic>
        <p:nvPicPr>
          <p:cNvPr id="4" name="Content Placeholder 3" descr="Screen shot 2012-03-01 at 2.04.2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8229600" cy="103966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810000" y="3631923"/>
            <a:ext cx="1143000" cy="6153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PHP for the Web (Larry </a:t>
            </a:r>
            <a:r>
              <a:rPr lang="en-US" dirty="0" err="1" smtClean="0"/>
              <a:t>Ullman</a:t>
            </a:r>
            <a:r>
              <a:rPr lang="en-US" dirty="0" smtClean="0"/>
              <a:t>) : Chapter 12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www.tizag.com/mysqlTutorial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MySQL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most</a:t>
            </a:r>
            <a:r>
              <a:rPr lang="en-US" dirty="0" smtClean="0"/>
              <a:t> used </a:t>
            </a:r>
            <a:r>
              <a:rPr lang="en-US" dirty="0" smtClean="0"/>
              <a:t>relational database management system (</a:t>
            </a:r>
            <a:r>
              <a:rPr lang="en-US" dirty="0" smtClean="0"/>
              <a:t>RDBMS) </a:t>
            </a:r>
            <a:r>
              <a:rPr lang="en-US" dirty="0" smtClean="0"/>
              <a:t>that runs as a server providing multi-user access to a number of databases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smtClean="0"/>
              <a:t>databases are created, updated, and read using SQL (Structured Query Language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714500"/>
            <a:ext cx="2286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Cf)Data</a:t>
            </a:r>
            <a:r>
              <a:rPr lang="en-US" dirty="0" smtClean="0"/>
              <a:t> Interchange Formats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{"menu": {</a:t>
            </a:r>
          </a:p>
          <a:p>
            <a:pPr>
              <a:buNone/>
            </a:pPr>
            <a:r>
              <a:rPr lang="en-US" dirty="0" smtClean="0"/>
              <a:t>  "id": "file",</a:t>
            </a:r>
          </a:p>
          <a:p>
            <a:pPr>
              <a:buNone/>
            </a:pPr>
            <a:r>
              <a:rPr lang="en-US" dirty="0" smtClean="0"/>
              <a:t>  "value": "File",</a:t>
            </a:r>
          </a:p>
          <a:p>
            <a:pPr>
              <a:buNone/>
            </a:pPr>
            <a:r>
              <a:rPr lang="en-US" dirty="0" smtClean="0"/>
              <a:t>  "popup": {</a:t>
            </a:r>
          </a:p>
          <a:p>
            <a:pPr>
              <a:buNone/>
            </a:pPr>
            <a:r>
              <a:rPr lang="en-US" dirty="0" smtClean="0"/>
              <a:t>    "</a:t>
            </a:r>
            <a:r>
              <a:rPr lang="en-US" dirty="0" err="1" smtClean="0"/>
              <a:t>menuitem</a:t>
            </a:r>
            <a:r>
              <a:rPr lang="en-US" dirty="0" smtClean="0"/>
              <a:t>": [</a:t>
            </a:r>
          </a:p>
          <a:p>
            <a:pPr>
              <a:buNone/>
            </a:pPr>
            <a:r>
              <a:rPr lang="en-US" dirty="0" smtClean="0"/>
              <a:t>      {"value": "New", "</a:t>
            </a:r>
            <a:r>
              <a:rPr lang="en-US" dirty="0" err="1" smtClean="0"/>
              <a:t>onclick</a:t>
            </a:r>
            <a:r>
              <a:rPr lang="en-US" dirty="0" smtClean="0"/>
              <a:t>": "</a:t>
            </a:r>
            <a:r>
              <a:rPr lang="en-US" dirty="0" err="1" smtClean="0"/>
              <a:t>CreateNewDoc</a:t>
            </a:r>
            <a:r>
              <a:rPr lang="en-US" dirty="0" smtClean="0"/>
              <a:t>()"},</a:t>
            </a:r>
          </a:p>
          <a:p>
            <a:pPr>
              <a:buNone/>
            </a:pPr>
            <a:r>
              <a:rPr lang="en-US" dirty="0" smtClean="0"/>
              <a:t>      {"value": "Open", "</a:t>
            </a:r>
            <a:r>
              <a:rPr lang="en-US" dirty="0" err="1" smtClean="0"/>
              <a:t>onclick</a:t>
            </a:r>
            <a:r>
              <a:rPr lang="en-US" dirty="0" smtClean="0"/>
              <a:t>": "OpenDoc()"},</a:t>
            </a:r>
          </a:p>
          <a:p>
            <a:pPr>
              <a:buNone/>
            </a:pPr>
            <a:r>
              <a:rPr lang="en-US" dirty="0" smtClean="0"/>
              <a:t>      {"value": "Close", "</a:t>
            </a:r>
            <a:r>
              <a:rPr lang="en-US" dirty="0" err="1" smtClean="0"/>
              <a:t>onclick</a:t>
            </a:r>
            <a:r>
              <a:rPr lang="en-US" dirty="0" smtClean="0"/>
              <a:t>": "</a:t>
            </a:r>
            <a:r>
              <a:rPr lang="en-US" dirty="0" err="1" smtClean="0"/>
              <a:t>CloseDoc</a:t>
            </a:r>
            <a:r>
              <a:rPr lang="en-US" dirty="0" smtClean="0"/>
              <a:t>()"}</a:t>
            </a:r>
          </a:p>
          <a:p>
            <a:pPr>
              <a:buNone/>
            </a:pPr>
            <a:r>
              <a:rPr lang="en-US" dirty="0" smtClean="0"/>
              <a:t>    ]</a:t>
            </a:r>
          </a:p>
          <a:p>
            <a:pPr>
              <a:buNone/>
            </a:pPr>
            <a:r>
              <a:rPr lang="en-US" dirty="0" smtClean="0"/>
              <a:t>  }</a:t>
            </a:r>
          </a:p>
          <a:p>
            <a:pPr>
              <a:buNone/>
            </a:pPr>
            <a:r>
              <a:rPr lang="en-US" dirty="0" smtClean="0"/>
              <a:t>}}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&lt;menu id="file" value="File"&gt;</a:t>
            </a:r>
          </a:p>
          <a:p>
            <a:pPr>
              <a:buNone/>
            </a:pPr>
            <a:r>
              <a:rPr lang="en-US" dirty="0" smtClean="0"/>
              <a:t>  &lt;popup&gt;</a:t>
            </a:r>
          </a:p>
          <a:p>
            <a:pPr>
              <a:buNone/>
            </a:pPr>
            <a:r>
              <a:rPr lang="en-US" dirty="0" smtClean="0"/>
              <a:t>    &lt;</a:t>
            </a:r>
            <a:r>
              <a:rPr lang="en-US" dirty="0" err="1" smtClean="0"/>
              <a:t>menuitem</a:t>
            </a:r>
            <a:r>
              <a:rPr lang="en-US" dirty="0" smtClean="0"/>
              <a:t> value="New" </a:t>
            </a:r>
            <a:r>
              <a:rPr lang="en-US" dirty="0" err="1" smtClean="0"/>
              <a:t>onclick</a:t>
            </a:r>
            <a:r>
              <a:rPr lang="en-US" dirty="0" smtClean="0"/>
              <a:t>="</a:t>
            </a:r>
            <a:r>
              <a:rPr lang="en-US" dirty="0" err="1" smtClean="0"/>
              <a:t>CreateNewDoc</a:t>
            </a:r>
            <a:r>
              <a:rPr lang="en-US" dirty="0" smtClean="0"/>
              <a:t>()" /&gt;</a:t>
            </a:r>
          </a:p>
          <a:p>
            <a:pPr>
              <a:buNone/>
            </a:pPr>
            <a:r>
              <a:rPr lang="en-US" dirty="0" smtClean="0"/>
              <a:t>    &lt;</a:t>
            </a:r>
            <a:r>
              <a:rPr lang="en-US" dirty="0" err="1" smtClean="0"/>
              <a:t>menuitem</a:t>
            </a:r>
            <a:r>
              <a:rPr lang="en-US" dirty="0" smtClean="0"/>
              <a:t> value="Open" </a:t>
            </a:r>
            <a:r>
              <a:rPr lang="en-US" dirty="0" err="1" smtClean="0"/>
              <a:t>onclick</a:t>
            </a:r>
            <a:r>
              <a:rPr lang="en-US" dirty="0" smtClean="0"/>
              <a:t>="OpenDoc()" /&gt;</a:t>
            </a:r>
          </a:p>
          <a:p>
            <a:pPr>
              <a:buNone/>
            </a:pPr>
            <a:r>
              <a:rPr lang="en-US" dirty="0" smtClean="0"/>
              <a:t>    &lt;</a:t>
            </a:r>
            <a:r>
              <a:rPr lang="en-US" dirty="0" err="1" smtClean="0"/>
              <a:t>menuitem</a:t>
            </a:r>
            <a:r>
              <a:rPr lang="en-US" dirty="0" smtClean="0"/>
              <a:t> value="Close" </a:t>
            </a:r>
            <a:r>
              <a:rPr lang="en-US" dirty="0" err="1" smtClean="0"/>
              <a:t>onclick</a:t>
            </a:r>
            <a:r>
              <a:rPr lang="en-US" dirty="0" smtClean="0"/>
              <a:t>="</a:t>
            </a:r>
            <a:r>
              <a:rPr lang="en-US" dirty="0" err="1" smtClean="0"/>
              <a:t>CloseDoc</a:t>
            </a:r>
            <a:r>
              <a:rPr lang="en-US" dirty="0" smtClean="0"/>
              <a:t>()" /&gt;</a:t>
            </a:r>
          </a:p>
          <a:p>
            <a:pPr>
              <a:buNone/>
            </a:pPr>
            <a:r>
              <a:rPr lang="en-US" dirty="0" smtClean="0"/>
              <a:t>  &lt;/popup&gt;</a:t>
            </a:r>
          </a:p>
          <a:p>
            <a:pPr>
              <a:buNone/>
            </a:pPr>
            <a:r>
              <a:rPr lang="en-US" dirty="0" smtClean="0"/>
              <a:t>&lt;/menu&gt;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&amp; </a:t>
            </a:r>
            <a:r>
              <a:rPr lang="en-US" dirty="0" err="1" smtClean="0"/>
              <a:t>mySQL</a:t>
            </a:r>
            <a:endParaRPr lang="en-US" dirty="0"/>
          </a:p>
        </p:txBody>
      </p:sp>
      <p:pic>
        <p:nvPicPr>
          <p:cNvPr id="4" name="Content Placeholder 3" descr="Screen shot 2012-01-19 at 3.34.25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0" y="1824831"/>
            <a:ext cx="8191500" cy="40767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Shared DB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Shared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Host:ipower.com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username</a:t>
            </a:r>
            <a:r>
              <a:rPr lang="en-US" dirty="0" smtClean="0"/>
              <a:t>: interactive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password: 11bestoftimes_2012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Jean’s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Host:data.jeanhochu.com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username:</a:t>
            </a:r>
            <a:r>
              <a:rPr lang="en-US" dirty="0" smtClean="0"/>
              <a:t> </a:t>
            </a:r>
            <a:r>
              <a:rPr lang="en-US" dirty="0" err="1" smtClean="0"/>
              <a:t>tcnj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password:</a:t>
            </a:r>
            <a:r>
              <a:rPr lang="en-US" dirty="0" smtClean="0"/>
              <a:t> </a:t>
            </a:r>
            <a:r>
              <a:rPr lang="en-US" dirty="0" err="1" smtClean="0"/>
              <a:t>dynamicweb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202833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will only allow you to log in to the control </a:t>
            </a:r>
            <a:r>
              <a:rPr lang="en-US" dirty="0" smtClean="0"/>
              <a:t>panel but will not give you remote access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5025" y="5202833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will</a:t>
            </a:r>
            <a:r>
              <a:rPr lang="en-US" dirty="0" smtClean="0"/>
              <a:t> not allow you to the </a:t>
            </a:r>
            <a:r>
              <a:rPr lang="en-US" dirty="0" smtClean="0"/>
              <a:t>control </a:t>
            </a:r>
            <a:r>
              <a:rPr lang="en-US" dirty="0" smtClean="0"/>
              <a:t>panel but will give you remote access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: </a:t>
            </a:r>
            <a:r>
              <a:rPr lang="en-US" dirty="0" err="1" smtClean="0"/>
              <a:t>ipower.com</a:t>
            </a:r>
            <a:endParaRPr lang="en-US" dirty="0"/>
          </a:p>
        </p:txBody>
      </p:sp>
      <p:pic>
        <p:nvPicPr>
          <p:cNvPr id="4" name="Content Placeholder 3" descr="Screen shot 2012-03-01 at 7.11.24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899" y="1600200"/>
            <a:ext cx="6004201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$</a:t>
            </a:r>
            <a:r>
              <a:rPr lang="en-US" dirty="0" err="1" smtClean="0"/>
              <a:t>dbc</a:t>
            </a:r>
            <a:r>
              <a:rPr lang="en-US" dirty="0" smtClean="0"/>
              <a:t> = @</a:t>
            </a:r>
            <a:r>
              <a:rPr lang="en-US" dirty="0" err="1" smtClean="0"/>
              <a:t>mysql_connect('localhost</a:t>
            </a:r>
            <a:r>
              <a:rPr lang="en-US" dirty="0" smtClean="0"/>
              <a:t>', 'username', 'password')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Remote </a:t>
            </a:r>
            <a:r>
              <a:rPr lang="en-US" dirty="0" err="1" smtClean="0"/>
              <a:t>Connnect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$</a:t>
            </a:r>
            <a:r>
              <a:rPr lang="en-US" dirty="0" err="1" smtClean="0"/>
              <a:t>dbc</a:t>
            </a:r>
            <a:r>
              <a:rPr lang="en-US" dirty="0" smtClean="0"/>
              <a:t> = @</a:t>
            </a:r>
            <a:r>
              <a:rPr lang="en-US" dirty="0" err="1" smtClean="0"/>
              <a:t>mysql_connect</a:t>
            </a:r>
            <a:r>
              <a:rPr lang="en-US" dirty="0" err="1" smtClean="0"/>
              <a:t>(’data.jeanhochu.com</a:t>
            </a:r>
            <a:r>
              <a:rPr lang="en-US" dirty="0" smtClean="0"/>
              <a:t>', '</a:t>
            </a:r>
            <a:r>
              <a:rPr lang="en-US" dirty="0" err="1" smtClean="0"/>
              <a:t>tcnj</a:t>
            </a:r>
            <a:r>
              <a:rPr lang="en-US" dirty="0" smtClean="0"/>
              <a:t>', '</a:t>
            </a:r>
            <a:r>
              <a:rPr lang="en-US" dirty="0" err="1" smtClean="0"/>
              <a:t>dynamicweb</a:t>
            </a:r>
            <a:r>
              <a:rPr lang="en-US" dirty="0" smtClean="0"/>
              <a:t>')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486400"/>
            <a:ext cx="8603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note: </a:t>
            </a:r>
            <a:r>
              <a:rPr lang="en-US" dirty="0" err="1" smtClean="0"/>
              <a:t>Tcnjart.com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err="1" smtClean="0"/>
              <a:t>power</a:t>
            </a:r>
            <a:r>
              <a:rPr lang="en-US" dirty="0" smtClean="0"/>
              <a:t> account setting do </a:t>
            </a:r>
            <a:r>
              <a:rPr lang="en-US" dirty="0" smtClean="0"/>
              <a:t>not </a:t>
            </a:r>
            <a:r>
              <a:rPr lang="en-US" dirty="0" smtClean="0"/>
              <a:t>support remote access to the database. </a:t>
            </a:r>
          </a:p>
          <a:p>
            <a:r>
              <a:rPr lang="en-US" dirty="0" smtClean="0"/>
              <a:t>You could only use the control panel or use Jean’s personal database connection.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852</Words>
  <Application>Microsoft Macintosh PowerPoint</Application>
  <PresentationFormat>On-screen Show (4:3)</PresentationFormat>
  <Paragraphs>139</Paragraphs>
  <Slides>33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Database and mySQL</vt:lpstr>
      <vt:lpstr>What is Database?</vt:lpstr>
      <vt:lpstr>Slide 3</vt:lpstr>
      <vt:lpstr>What is MySQL?</vt:lpstr>
      <vt:lpstr>Cf)Data Interchange Formats</vt:lpstr>
      <vt:lpstr>PHP &amp; mySQL</vt:lpstr>
      <vt:lpstr>Our Shared DB</vt:lpstr>
      <vt:lpstr>Host : ipower.com</vt:lpstr>
      <vt:lpstr>Code</vt:lpstr>
      <vt:lpstr>Slide 10</vt:lpstr>
      <vt:lpstr>MySQL Database</vt:lpstr>
      <vt:lpstr>Add Database</vt:lpstr>
      <vt:lpstr>Add Database</vt:lpstr>
      <vt:lpstr>Create Database</vt:lpstr>
      <vt:lpstr>Manage Database</vt:lpstr>
      <vt:lpstr>php MyAdmin</vt:lpstr>
      <vt:lpstr>php MyAdmin</vt:lpstr>
      <vt:lpstr>Create Table</vt:lpstr>
      <vt:lpstr>Create Table</vt:lpstr>
      <vt:lpstr>Slide 20</vt:lpstr>
      <vt:lpstr>Primary Key</vt:lpstr>
      <vt:lpstr>auto_increment</vt:lpstr>
      <vt:lpstr>Table Created!</vt:lpstr>
      <vt:lpstr>Table Created!</vt:lpstr>
      <vt:lpstr>Slide 25</vt:lpstr>
      <vt:lpstr>Inserting Rows</vt:lpstr>
      <vt:lpstr>Inserting Rows</vt:lpstr>
      <vt:lpstr>Row Inserted!</vt:lpstr>
      <vt:lpstr>Updating Rows</vt:lpstr>
      <vt:lpstr>Row Updated!</vt:lpstr>
      <vt:lpstr>Deleting Rows</vt:lpstr>
      <vt:lpstr>Deleting Rows</vt:lpstr>
      <vt:lpstr>References</vt:lpstr>
    </vt:vector>
  </TitlesOfParts>
  <Company>art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Chu</dc:creator>
  <cp:lastModifiedBy>Jean Chu</cp:lastModifiedBy>
  <cp:revision>153</cp:revision>
  <dcterms:created xsi:type="dcterms:W3CDTF">2012-03-01T04:06:32Z</dcterms:created>
  <dcterms:modified xsi:type="dcterms:W3CDTF">2012-03-01T19:49:16Z</dcterms:modified>
</cp:coreProperties>
</file>