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6"/>
  </p:notesMasterIdLst>
  <p:sldIdLst>
    <p:sldId id="256" r:id="rId2"/>
    <p:sldId id="270" r:id="rId3"/>
    <p:sldId id="303" r:id="rId4"/>
    <p:sldId id="258" r:id="rId5"/>
    <p:sldId id="315" r:id="rId6"/>
    <p:sldId id="272" r:id="rId7"/>
    <p:sldId id="316" r:id="rId8"/>
    <p:sldId id="325" r:id="rId9"/>
    <p:sldId id="308" r:id="rId10"/>
    <p:sldId id="277" r:id="rId11"/>
    <p:sldId id="278" r:id="rId12"/>
    <p:sldId id="281" r:id="rId13"/>
    <p:sldId id="321" r:id="rId14"/>
    <p:sldId id="287" r:id="rId15"/>
    <p:sldId id="293" r:id="rId16"/>
    <p:sldId id="322" r:id="rId17"/>
    <p:sldId id="296" r:id="rId18"/>
    <p:sldId id="297" r:id="rId19"/>
    <p:sldId id="299" r:id="rId20"/>
    <p:sldId id="300" r:id="rId21"/>
    <p:sldId id="310" r:id="rId22"/>
    <p:sldId id="311" r:id="rId23"/>
    <p:sldId id="288" r:id="rId24"/>
    <p:sldId id="289" r:id="rId25"/>
    <p:sldId id="259" r:id="rId26"/>
    <p:sldId id="306" r:id="rId27"/>
    <p:sldId id="304" r:id="rId28"/>
    <p:sldId id="309" r:id="rId29"/>
    <p:sldId id="318" r:id="rId30"/>
    <p:sldId id="319" r:id="rId31"/>
    <p:sldId id="266" r:id="rId32"/>
    <p:sldId id="323" r:id="rId33"/>
    <p:sldId id="313" r:id="rId34"/>
    <p:sldId id="31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69" d="100"/>
          <a:sy n="69" d="100"/>
        </p:scale>
        <p:origin x="-1160" y="-104"/>
      </p:cViewPr>
      <p:guideLst>
        <p:guide orient="horz" pos="2160"/>
        <p:guide pos="35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27E37-F4F0-364F-A3C4-13EFB5C071CC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484EF-7A77-C84B-ADFA-9C3539054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Crawl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484EF-7A77-C84B-ADFA-9C35390543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B1DF14-AF86-4D0B-8436-BAFEF8E19CD8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59C5322-5D71-4ABB-A3D4-935F57ABE439}" type="slidenum">
              <a:rPr lang="en-GB" sz="12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GB" sz="12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1139825" y="685800"/>
            <a:ext cx="45688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1068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B37E206-CFC0-4970-AEE7-3382EEA31643}" type="slidenum">
              <a:rPr lang="en-GB" sz="1200">
                <a:solidFill>
                  <a:srgbClr val="000000"/>
                </a:solidFill>
                <a:cs typeface="Arial Unicode MS" pitchFamily="32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GB" sz="1200">
              <a:solidFill>
                <a:srgbClr val="000000"/>
              </a:solidFill>
              <a:cs typeface="Arial Unicode MS" pitchFamily="3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B1DF14-AF86-4D0B-8436-BAFEF8E19CD8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59C5322-5D71-4ABB-A3D4-935F57ABE439}" type="slidenum">
              <a:rPr lang="en-GB" sz="12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GB" sz="12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1139825" y="685800"/>
            <a:ext cx="45688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1068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B37E206-CFC0-4970-AEE7-3382EEA31643}" type="slidenum">
              <a:rPr lang="en-GB" sz="1200">
                <a:solidFill>
                  <a:srgbClr val="000000"/>
                </a:solidFill>
                <a:cs typeface="Arial Unicode MS" pitchFamily="32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GB" sz="1200">
              <a:solidFill>
                <a:srgbClr val="000000"/>
              </a:solidFill>
              <a:cs typeface="Arial Unicode MS" pitchFamily="3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E92077-F5DC-45F9-A195-6FB296B25380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A60726A-EF73-4949-8353-141424361B77}" type="slidenum">
              <a:rPr lang="en-GB" sz="12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GB" sz="12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1139825" y="685800"/>
            <a:ext cx="45688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1068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7168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EDDC743-A455-4968-8C9C-45B2A7A092C8}" type="slidenum">
              <a:rPr lang="en-GB" sz="1200">
                <a:solidFill>
                  <a:srgbClr val="000000"/>
                </a:solidFill>
                <a:cs typeface="Arial Unicode MS" pitchFamily="32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GB" sz="1200">
              <a:solidFill>
                <a:srgbClr val="000000"/>
              </a:solidFill>
              <a:cs typeface="Arial Unicode MS" pitchFamily="3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E92077-F5DC-45F9-A195-6FB296B25380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A60726A-EF73-4949-8353-141424361B77}" type="slidenum">
              <a:rPr lang="en-GB" sz="12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GB" sz="12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1139825" y="685800"/>
            <a:ext cx="45688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1068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7168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EDDC743-A455-4968-8C9C-45B2A7A092C8}" type="slidenum">
              <a:rPr lang="en-GB" sz="1200">
                <a:solidFill>
                  <a:srgbClr val="000000"/>
                </a:solidFill>
                <a:cs typeface="Arial Unicode MS" pitchFamily="32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GB" sz="1200">
              <a:solidFill>
                <a:srgbClr val="000000"/>
              </a:solidFill>
              <a:cs typeface="Arial Unicode MS" pitchFamily="3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CCF12-2047-5348-9CB2-B9DC9B265101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eomoz.org/blog/understanding-root-domains-subdomains-vs-subfolders-microsite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eomoz.org/blog/diagrams-for-solving-crawl-priority-indexation-issues" TargetMode="Externa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webmasters/tools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izag.com/SEOTutorial/" TargetMode="External"/><Relationship Id="rId3" Type="http://schemas.openxmlformats.org/officeDocument/2006/relationships/hyperlink" Target="http://www.webconfs.com/seo-tutoria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 Engine Optimization (SEO)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07 </a:t>
            </a:r>
          </a:p>
          <a:p>
            <a:r>
              <a:rPr lang="en-US" dirty="0" smtClean="0"/>
              <a:t>Dynamic Web TCNJ</a:t>
            </a:r>
          </a:p>
          <a:p>
            <a:r>
              <a:rPr lang="en-US" dirty="0" smtClean="0"/>
              <a:t>Jean Chu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630549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http:/googleblog.blogspot.com/2010/06/our-new-search-index-caffeine.html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0" y="76200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40680" rIns="81720" bIns="40680"/>
          <a:lstStyle/>
          <a:p>
            <a:pPr algn="ctr">
              <a:lnSpc>
                <a:spcPct val="12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4000" b="1" dirty="0">
              <a:solidFill>
                <a:srgbClr val="36789F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80581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28600" y="1828800"/>
            <a:ext cx="805349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Paid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0421" y="4812268"/>
            <a:ext cx="1323632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Organic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 bwMode="auto">
          <a:xfrm rot="16200000" flipH="1">
            <a:off x="577247" y="2406047"/>
            <a:ext cx="695980" cy="5879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1033949" y="2090410"/>
            <a:ext cx="5824050" cy="13385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Organic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Paid search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5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630549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http:/googleblog.blogspot.com/2010/06/our-new-search-index-caffeine.html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80581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28600" y="1828800"/>
            <a:ext cx="2075057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10% of Clicks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0421" y="4812268"/>
            <a:ext cx="2075057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90% of Clicks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 bwMode="auto">
          <a:xfrm rot="16200000" flipH="1">
            <a:off x="1123274" y="2494875"/>
            <a:ext cx="695980" cy="41027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2303657" y="2090410"/>
            <a:ext cx="4554342" cy="13385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Organic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Paid search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5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 </a:t>
            </a:r>
            <a:r>
              <a:rPr lang="en-US" dirty="0" smtClean="0"/>
              <a:t>robots </a:t>
            </a:r>
            <a:r>
              <a:rPr lang="en-US" dirty="0" smtClean="0"/>
              <a:t>see?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 robots see?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Texts</a:t>
            </a:r>
          </a:p>
          <a:p>
            <a:pPr lvl="1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Meta Description Tag</a:t>
            </a:r>
          </a:p>
          <a:p>
            <a:pPr lvl="1"/>
            <a:r>
              <a:rPr lang="en-US" dirty="0" smtClean="0"/>
              <a:t>Links</a:t>
            </a:r>
          </a:p>
          <a:p>
            <a:pPr lvl="1"/>
            <a:r>
              <a:rPr lang="en-US" dirty="0" smtClean="0"/>
              <a:t>H1, H2, H3, </a:t>
            </a:r>
            <a:r>
              <a:rPr lang="en-US" dirty="0" err="1" smtClean="0"/>
              <a:t>H</a:t>
            </a:r>
            <a:r>
              <a:rPr lang="en-US" dirty="0" err="1" smtClean="0"/>
              <a:t>(x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Body texts</a:t>
            </a:r>
          </a:p>
          <a:p>
            <a:pPr lvl="1"/>
            <a:r>
              <a:rPr lang="en-US" dirty="0" smtClean="0"/>
              <a:t>Image alt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7620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Clean, </a:t>
            </a:r>
            <a:r>
              <a:rPr lang="en-US" sz="3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Crawlable</a:t>
            </a:r>
            <a:r>
              <a:rPr lang="en-US" sz="3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URLs</a:t>
            </a:r>
            <a:r>
              <a:rPr lang="en-US" sz="3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as Keywords</a:t>
            </a:r>
            <a:endParaRPr lang="en-US" sz="3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30549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http:/googleblog.blogspot.com/2010/06/our-new-search-index-caffeine.html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127" y="1752600"/>
            <a:ext cx="1155701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dirty="0" smtClean="0"/>
              <a:t>Better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486400"/>
            <a:ext cx="118462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dirty="0" smtClean="0"/>
              <a:t>Worse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1600200" y="1798767"/>
            <a:ext cx="6101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36AA5"/>
                </a:solidFill>
              </a:rPr>
              <a:t>www.adioso.com/seattle/british-airways-flights</a:t>
            </a:r>
            <a:endParaRPr lang="en-US" sz="2400" dirty="0">
              <a:solidFill>
                <a:srgbClr val="236AA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2545527"/>
            <a:ext cx="417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www.adioso.com/cat61/british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3292287"/>
            <a:ext cx="372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www.adioso.com/cat61/174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4039047"/>
            <a:ext cx="3580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www.adioso.com/f?ID=174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785807"/>
            <a:ext cx="4772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www.adioso.com/f?cat=61&amp;?ID=174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532567"/>
            <a:ext cx="751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cdn6.fly.adioso.com/</a:t>
            </a:r>
            <a:r>
              <a:rPr lang="en-US" sz="2400" dirty="0" err="1" smtClean="0">
                <a:solidFill>
                  <a:srgbClr val="C00000"/>
                </a:solidFill>
              </a:rPr>
              <a:t>f?cat</a:t>
            </a:r>
            <a:r>
              <a:rPr lang="en-US" sz="2400" dirty="0" smtClean="0">
                <a:solidFill>
                  <a:srgbClr val="C00000"/>
                </a:solidFill>
              </a:rPr>
              <a:t>=61&amp;?ID=174&amp;CustID=5afsdf21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115094" y="3086100"/>
            <a:ext cx="1294606" cy="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114697" y="4685903"/>
            <a:ext cx="129540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7620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3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Title Tags</a:t>
            </a:r>
            <a:endParaRPr lang="en-US" sz="3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30549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http:/googleblog.blogspot.com/2010/06/our-new-search-index-caffeine.html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127" y="1752600"/>
            <a:ext cx="1155701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dirty="0" smtClean="0"/>
              <a:t>Better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5486400"/>
            <a:ext cx="118462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dirty="0" smtClean="0"/>
              <a:t>Worse</a:t>
            </a:r>
            <a:endParaRPr lang="en-US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00" y="1798767"/>
            <a:ext cx="583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36AA5"/>
                </a:solidFill>
              </a:rPr>
              <a:t>Usability Testing Software | UserTesting.com</a:t>
            </a:r>
            <a:endParaRPr lang="en-US" sz="2400" dirty="0">
              <a:solidFill>
                <a:srgbClr val="236AA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2545527"/>
            <a:ext cx="583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UserTesting.com | Usability Testing Software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292287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Usability Testing Software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039047"/>
            <a:ext cx="758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Usability Testing, Usability Test, User Testing, User Software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4785807"/>
            <a:ext cx="2247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UserTesting.com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553256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NA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115094" y="3086100"/>
            <a:ext cx="1294606" cy="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114697" y="4685903"/>
            <a:ext cx="129540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 Description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700" dirty="0" smtClean="0">
                <a:latin typeface="Courier"/>
                <a:cs typeface="Courier"/>
              </a:rPr>
              <a:t>&lt;head&gt;</a:t>
            </a:r>
          </a:p>
          <a:p>
            <a:pPr>
              <a:buNone/>
            </a:pPr>
            <a:r>
              <a:rPr lang="en-US" sz="1700" dirty="0" smtClean="0">
                <a:latin typeface="Courier"/>
                <a:cs typeface="Courier"/>
              </a:rPr>
              <a:t>&lt;title&gt;My title&lt;/title&gt;</a:t>
            </a:r>
          </a:p>
          <a:p>
            <a:pPr>
              <a:buNone/>
            </a:pPr>
            <a:r>
              <a:rPr lang="en-US" sz="1700" dirty="0" smtClean="0">
                <a:latin typeface="Courier"/>
                <a:cs typeface="Courier"/>
              </a:rPr>
              <a:t>&lt;meta name="description" content="This is my description" /&gt;</a:t>
            </a:r>
            <a:endParaRPr lang="en-US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700" dirty="0" smtClean="0">
                <a:latin typeface="Courier"/>
                <a:cs typeface="Courier"/>
              </a:rPr>
              <a:t>&lt;</a:t>
            </a:r>
            <a:r>
              <a:rPr lang="en-US" sz="1700" dirty="0" smtClean="0">
                <a:latin typeface="Courier"/>
                <a:cs typeface="Courier"/>
              </a:rPr>
              <a:t>/head&gt;</a:t>
            </a:r>
            <a:endParaRPr lang="en-US" sz="1700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3800" dirty="0" smtClean="0">
                <a:latin typeface="Arial" pitchFamily="34" charset="0"/>
                <a:cs typeface="Arial" pitchFamily="34" charset="0"/>
              </a:rPr>
              <a:t>Meta Keywords?</a:t>
            </a:r>
            <a:endParaRPr lang="en-US" sz="3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630549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http:/googleblog.blogspot.com/2010/06/our-new-search-index-caffeine.html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1" y="2137824"/>
            <a:ext cx="9067799" cy="144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981200" y="4572000"/>
            <a:ext cx="5181600" cy="1200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 err="1" smtClean="0"/>
              <a:t>google</a:t>
            </a:r>
            <a:r>
              <a:rPr lang="en-US" sz="2400" dirty="0" smtClean="0"/>
              <a:t> </a:t>
            </a:r>
            <a:r>
              <a:rPr lang="en-US" sz="2400" dirty="0" smtClean="0"/>
              <a:t>search engines don’t use</a:t>
            </a:r>
            <a:r>
              <a:rPr lang="en-US" sz="2400" dirty="0" smtClean="0"/>
              <a:t> since </a:t>
            </a:r>
            <a:r>
              <a:rPr lang="en-US" sz="2400" dirty="0" smtClean="0"/>
              <a:t>the early </a:t>
            </a:r>
            <a:r>
              <a:rPr lang="en-US" sz="2400" dirty="0" smtClean="0"/>
              <a:t>2000s. However </a:t>
            </a:r>
            <a:r>
              <a:rPr lang="en-US" sz="2400" dirty="0" err="1" smtClean="0"/>
              <a:t>bing</a:t>
            </a:r>
            <a:r>
              <a:rPr lang="en-US" sz="2400" dirty="0" smtClean="0"/>
              <a:t> still uses meta keywords tag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71800" y="3276600"/>
            <a:ext cx="16002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3800" b="1" dirty="0" smtClean="0">
                <a:solidFill>
                  <a:srgbClr val="236AA5"/>
                </a:solidFill>
                <a:latin typeface="Arial" pitchFamily="34" charset="0"/>
                <a:cs typeface="Arial" pitchFamily="34" charset="0"/>
              </a:rPr>
              <a:t>Body Text Keyword Usage</a:t>
            </a:r>
            <a:endParaRPr lang="en-US" sz="3800" b="1" dirty="0">
              <a:solidFill>
                <a:srgbClr val="236AA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630549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http:/googleblog.blogspot.com/2010/06/our-new-search-index-caffeine.html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17" y="3200400"/>
            <a:ext cx="901876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1600200"/>
            <a:ext cx="76104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Images &amp; Alt Attributes</a:t>
            </a:r>
            <a:endParaRPr lang="en-US" sz="3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630549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http:/googleblog.blogspot.com/2010/06/our-new-search-index-caffeine.html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601" y="1524000"/>
            <a:ext cx="614105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" y="3581400"/>
            <a:ext cx="39624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Keywords in alt attributes are surprisingly well correlated with higher rankings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 rot="16200000" flipH="1">
            <a:off x="4029165" y="2886164"/>
            <a:ext cx="1847671" cy="563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Volume Growth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1762125"/>
            <a:ext cx="73818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286500"/>
            <a:ext cx="24288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H1, H2, H3 Headlines</a:t>
            </a:r>
            <a:endParaRPr lang="en-US" sz="3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630549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http:/googleblog.blogspot.com/2010/06/our-new-search-index-caffeine.html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847850"/>
            <a:ext cx="71913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495800" y="3962400"/>
            <a:ext cx="39624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Keywords in H(x) tags are not particularly well correlated with high rankings, but may provide some, minor value.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rot="10800000">
            <a:off x="2743200" y="3505200"/>
            <a:ext cx="1752600" cy="1242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number of required clicks to get to a page from the homepage. Pages that are available in one click are deemed more important than those that are nearly hidden and require more than 3 clicks to reach.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336268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www.socialsyllabus.com/calendar.php?state</a:t>
            </a:r>
            <a:r>
              <a:rPr lang="en-US" dirty="0" smtClean="0"/>
              <a:t>=</a:t>
            </a:r>
            <a:r>
              <a:rPr lang="en-US" dirty="0" err="1" smtClean="0"/>
              <a:t>viewentry&amp;course</a:t>
            </a:r>
            <a:r>
              <a:rPr lang="en-US" dirty="0" smtClean="0"/>
              <a:t>=1&amp;entry=29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966936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John </a:t>
            </a:r>
            <a:r>
              <a:rPr lang="en-US" dirty="0" err="1" smtClean="0"/>
              <a:t>Kuiphoff’s</a:t>
            </a:r>
            <a:r>
              <a:rPr lang="en-US" dirty="0" smtClean="0"/>
              <a:t> Class Design Fundamentals for the Web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more internal links you have that point to a certain page, the more important search engines believe that page to be. </a:t>
            </a:r>
          </a:p>
          <a:p>
            <a:r>
              <a:rPr lang="en-US" dirty="0" smtClean="0"/>
              <a:t>A common page that ranks well on almost every site is the homepage, because every other page on your website usually has a link back to the homepage.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336268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www.socialsyllabus.com/calendar.php?state</a:t>
            </a:r>
            <a:r>
              <a:rPr lang="en-US" dirty="0" smtClean="0"/>
              <a:t>=</a:t>
            </a:r>
            <a:r>
              <a:rPr lang="en-US" dirty="0" err="1" smtClean="0"/>
              <a:t>viewentry&amp;course</a:t>
            </a:r>
            <a:r>
              <a:rPr lang="en-US" dirty="0" smtClean="0"/>
              <a:t>=1&amp;entry=29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966936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John </a:t>
            </a:r>
            <a:r>
              <a:rPr lang="en-US" dirty="0" err="1" smtClean="0"/>
              <a:t>Kuiphoff’s</a:t>
            </a:r>
            <a:r>
              <a:rPr lang="en-US" dirty="0" smtClean="0"/>
              <a:t> Class Design Fundamentals for the Web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3400" b="1" dirty="0" smtClean="0">
                <a:solidFill>
                  <a:srgbClr val="236AA5"/>
                </a:solidFill>
                <a:latin typeface="Arial" pitchFamily="34" charset="0"/>
                <a:cs typeface="Arial" pitchFamily="34" charset="0"/>
              </a:rPr>
              <a:t>Preferably All on a Single Sub/Root Domain</a:t>
            </a:r>
            <a:endParaRPr lang="en-US" sz="3400" b="1" dirty="0">
              <a:solidFill>
                <a:srgbClr val="236AA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630549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http:/googleblog.blogspot.com/2010/06/our-new-search-index-caffeine.html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6391618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hlinkClick r:id="rId2"/>
              </a:rPr>
              <a:t>http://www.seomoz.org/blog/understanding-root-domains-subdomains-vs-subfolders-microsites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79874" name="Picture 2" descr="http://mscerts.net/image/201012/Root%20Domains,%20Subdomains,%20and%20Microsite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43099"/>
            <a:ext cx="2733675" cy="3771901"/>
          </a:xfrm>
          <a:prstGeom prst="rect">
            <a:avLst/>
          </a:prstGeom>
          <a:noFill/>
        </p:spPr>
      </p:pic>
      <p:pic>
        <p:nvPicPr>
          <p:cNvPr id="79876" name="Picture 4" descr="http://mscerts.net/image/201012/Root%20Domains,%20Subdomains,%20and%20Microsites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175" y="1905000"/>
            <a:ext cx="4238625" cy="36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3500" b="1" dirty="0" smtClean="0">
                <a:solidFill>
                  <a:srgbClr val="236AA5"/>
                </a:solidFill>
                <a:latin typeface="Arial" pitchFamily="34" charset="0"/>
                <a:cs typeface="Arial" pitchFamily="34" charset="0"/>
              </a:rPr>
              <a:t>Logical, Shallow Information Architecture</a:t>
            </a:r>
            <a:endParaRPr lang="en-US" sz="3500" b="1" dirty="0">
              <a:solidFill>
                <a:srgbClr val="236AA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630549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http:/googleblog.blogspot.com/2010/06/our-new-search-index-caffeine.html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6367046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http://www.seomoz.org/blog/diagrams-for-solving-crawl-priority-indexation-issues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1582271"/>
            <a:ext cx="4191000" cy="443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site Searchable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Think like an regular person, not an industry expert</a:t>
            </a:r>
          </a:p>
          <a:p>
            <a:pPr lvl="0"/>
            <a:r>
              <a:rPr lang="en-US" dirty="0"/>
              <a:t>Analyze your competition</a:t>
            </a:r>
          </a:p>
          <a:p>
            <a:pPr lvl="0"/>
            <a:r>
              <a:rPr lang="en-US" dirty="0"/>
              <a:t>Think local</a:t>
            </a:r>
          </a:p>
          <a:p>
            <a:pPr lvl="0"/>
            <a:r>
              <a:rPr lang="en-US" dirty="0"/>
              <a:t>Use the free tools</a:t>
            </a:r>
            <a:r>
              <a:rPr lang="en-US" dirty="0" smtClean="0"/>
              <a:t> (Google Analytics, Google </a:t>
            </a:r>
            <a:r>
              <a:rPr lang="en-US" dirty="0" err="1" smtClean="0"/>
              <a:t>Adwords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Broad keywords:</a:t>
            </a:r>
            <a:r>
              <a:rPr lang="en-US" dirty="0" smtClean="0"/>
              <a:t> Short, not specific. </a:t>
            </a:r>
            <a:br>
              <a:rPr lang="en-US" dirty="0" smtClean="0"/>
            </a:br>
            <a:r>
              <a:rPr lang="en-US" i="1" dirty="0" smtClean="0"/>
              <a:t>Example: music, electronics</a:t>
            </a:r>
          </a:p>
          <a:p>
            <a:r>
              <a:rPr lang="en-US" b="1" dirty="0" smtClean="0"/>
              <a:t>Specific keywords: </a:t>
            </a:r>
            <a:r>
              <a:rPr lang="en-US" dirty="0" smtClean="0"/>
              <a:t>many adjectives or words that make the search very targeted.</a:t>
            </a:r>
            <a:br>
              <a:rPr lang="en-US" dirty="0" smtClean="0"/>
            </a:br>
            <a:r>
              <a:rPr lang="en-US" i="1" dirty="0" smtClean="0"/>
              <a:t>Example: using a </a:t>
            </a:r>
            <a:r>
              <a:rPr lang="en-US" i="1" dirty="0" err="1" smtClean="0"/>
              <a:t>jQuery</a:t>
            </a:r>
            <a:r>
              <a:rPr lang="en-US" i="1" dirty="0" smtClean="0"/>
              <a:t> </a:t>
            </a:r>
            <a:r>
              <a:rPr lang="en-US" i="1" dirty="0" err="1" smtClean="0"/>
              <a:t>photogallery</a:t>
            </a:r>
            <a:endParaRPr lang="en-US" i="1" dirty="0" smtClean="0"/>
          </a:p>
          <a:p>
            <a:r>
              <a:rPr lang="en-US" b="1" dirty="0" smtClean="0"/>
              <a:t>Branded keywords: </a:t>
            </a:r>
            <a:r>
              <a:rPr lang="en-US" dirty="0" smtClean="0"/>
              <a:t>words that are specific to your company or brand</a:t>
            </a:r>
            <a:br>
              <a:rPr lang="en-US" dirty="0" smtClean="0"/>
            </a:br>
            <a:r>
              <a:rPr lang="en-US" i="1" dirty="0" smtClean="0"/>
              <a:t>Example: </a:t>
            </a:r>
            <a:r>
              <a:rPr lang="en-US" i="1" dirty="0" err="1" smtClean="0"/>
              <a:t>radiohead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336268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www.socialsyllabus.com/calendar.php?state</a:t>
            </a:r>
            <a:r>
              <a:rPr lang="en-US" dirty="0" smtClean="0"/>
              <a:t>=</a:t>
            </a:r>
            <a:r>
              <a:rPr lang="en-US" dirty="0" err="1" smtClean="0"/>
              <a:t>viewentry&amp;course</a:t>
            </a:r>
            <a:r>
              <a:rPr lang="en-US" dirty="0" smtClean="0"/>
              <a:t>=1&amp;entry=29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966936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John </a:t>
            </a:r>
            <a:r>
              <a:rPr lang="en-US" dirty="0" err="1" smtClean="0"/>
              <a:t>Kuiphoff’s</a:t>
            </a:r>
            <a:r>
              <a:rPr lang="en-US" dirty="0" smtClean="0"/>
              <a:t> Class Design Fundamentals for the Web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Keywords Density:</a:t>
            </a:r>
            <a:r>
              <a:rPr lang="en-US" dirty="0" smtClean="0"/>
              <a:t> the number of times your keywords are mentioned in your site. If it's too much, you'll look like a spammer; if it's too little, you won't look like a relevant match and the search engines won't consider your site.  </a:t>
            </a:r>
          </a:p>
          <a:p>
            <a:r>
              <a:rPr lang="en-US" b="1" dirty="0" smtClean="0"/>
              <a:t>Keyword Variation: </a:t>
            </a:r>
            <a:r>
              <a:rPr lang="en-US" dirty="0" smtClean="0"/>
              <a:t>Altering versions of your keywords will help you capture hidden search engine traffic. </a:t>
            </a:r>
          </a:p>
          <a:p>
            <a:r>
              <a:rPr lang="en-US" b="1" dirty="0" smtClean="0"/>
              <a:t>Similar Keywords:</a:t>
            </a:r>
            <a:r>
              <a:rPr lang="en-US" dirty="0" smtClean="0"/>
              <a:t> closely related topics to your keywords that will aide the search engines in correctly categorizing your traffic.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336268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www.socialsyllabus.com/calendar.php?state</a:t>
            </a:r>
            <a:r>
              <a:rPr lang="en-US" dirty="0" smtClean="0"/>
              <a:t>=</a:t>
            </a:r>
            <a:r>
              <a:rPr lang="en-US" dirty="0" err="1" smtClean="0"/>
              <a:t>viewentry&amp;course</a:t>
            </a:r>
            <a:r>
              <a:rPr lang="en-US" dirty="0" smtClean="0"/>
              <a:t>=1&amp;entry=29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966936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John </a:t>
            </a:r>
            <a:r>
              <a:rPr lang="en-US" dirty="0" err="1" smtClean="0"/>
              <a:t>Kuiphoff’s</a:t>
            </a:r>
            <a:r>
              <a:rPr lang="en-US" dirty="0" smtClean="0"/>
              <a:t> Class Design Fundamentals for the Web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143000"/>
            <a:ext cx="70008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6126163"/>
            <a:ext cx="2943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www.seomoz.org/blog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Search Engine Optimization</a:t>
            </a:r>
            <a:r>
              <a:rPr lang="en-US" dirty="0"/>
              <a:t> is the process of improving a websites’ visibility and ranking in the search engines.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162050"/>
            <a:ext cx="82105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6126163"/>
            <a:ext cx="2943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www.seomoz.org/blog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to </a:t>
            </a:r>
            <a:r>
              <a:rPr lang="en-US" dirty="0" err="1" smtClean="0"/>
              <a:t>google</a:t>
            </a:r>
            <a:endParaRPr lang="en-US" dirty="0"/>
          </a:p>
        </p:txBody>
      </p:sp>
      <p:pic>
        <p:nvPicPr>
          <p:cNvPr id="7" name="Content Placeholder 6" descr="Screen shot 2012-03-01 at 4.34.07 PM.png"/>
          <p:cNvPicPr>
            <a:picLocks noGrp="1" noChangeAspect="1"/>
          </p:cNvPicPr>
          <p:nvPr>
            <p:ph idx="1"/>
          </p:nvPr>
        </p:nvPicPr>
        <p:blipFill>
          <a:blip r:embed="rId2"/>
          <a:srcRect b="9085"/>
          <a:stretch>
            <a:fillRect/>
          </a:stretch>
        </p:blipFill>
        <p:spPr>
          <a:xfrm>
            <a:off x="1190001" y="1600200"/>
            <a:ext cx="6763998" cy="4114800"/>
          </a:xfrm>
        </p:spPr>
      </p:pic>
      <p:sp>
        <p:nvSpPr>
          <p:cNvPr id="6" name="Rectangle 5"/>
          <p:cNvSpPr/>
          <p:nvPr/>
        </p:nvSpPr>
        <p:spPr>
          <a:xfrm>
            <a:off x="2743200" y="6126163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http://</a:t>
            </a:r>
            <a:r>
              <a:rPr lang="en-US" dirty="0" err="1" smtClean="0"/>
              <a:t>www.google.com/submityourcontent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Webmaster Tools</a:t>
            </a:r>
            <a:endParaRPr lang="en-US" dirty="0"/>
          </a:p>
        </p:txBody>
      </p:sp>
      <p:pic>
        <p:nvPicPr>
          <p:cNvPr id="5" name="Content Placeholder 4" descr="Screen shot 2012-03-01 at 4.37.34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087" y="1600200"/>
            <a:ext cx="7423826" cy="4525963"/>
          </a:xfrm>
        </p:spPr>
      </p:pic>
      <p:sp>
        <p:nvSpPr>
          <p:cNvPr id="4" name="Rectangle 3"/>
          <p:cNvSpPr/>
          <p:nvPr/>
        </p:nvSpPr>
        <p:spPr>
          <a:xfrm>
            <a:off x="2370115" y="5756831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www.google.com</a:t>
            </a:r>
            <a:r>
              <a:rPr lang="en-US" dirty="0" smtClean="0"/>
              <a:t>/webmasters/tools/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</a:t>
            </a:r>
            <a:r>
              <a:rPr lang="en-US" dirty="0" smtClean="0"/>
              <a:t> Webmaster Tools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	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://www.google.com/webmasters/</a:t>
            </a:r>
            <a:r>
              <a:rPr lang="en-US" dirty="0" smtClean="0">
                <a:hlinkClick r:id="rId2"/>
              </a:rPr>
              <a:t>tools</a:t>
            </a: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http://www.tizag.com/SEOTutorial/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http://www.webconfs.com/seo-tutorial/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2200"/>
            <a:ext cx="25603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Search Engine Works</a:t>
            </a:r>
            <a:endParaRPr lang="en-US" dirty="0"/>
          </a:p>
        </p:txBody>
      </p:sp>
      <p:pic>
        <p:nvPicPr>
          <p:cNvPr id="10" name="Content Placeholder 9" descr="Storage Carousel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11119" y="2333461"/>
            <a:ext cx="2408681" cy="2162339"/>
          </a:xfrm>
        </p:spPr>
      </p:pic>
      <p:sp>
        <p:nvSpPr>
          <p:cNvPr id="4" name="Rectangle 3"/>
          <p:cNvSpPr/>
          <p:nvPr/>
        </p:nvSpPr>
        <p:spPr>
          <a:xfrm>
            <a:off x="1371600" y="5017532"/>
            <a:ext cx="1386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</a:rPr>
              <a:t>Crawl </a:t>
            </a:r>
            <a:endParaRPr lang="en-US" sz="2800" b="1" dirty="0">
              <a:solidFill>
                <a:schemeClr val="accent1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6768" y="5017532"/>
            <a:ext cx="1005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</a:rPr>
              <a:t>Index</a:t>
            </a:r>
            <a:endParaRPr lang="en-US" sz="2800" b="1" dirty="0">
              <a:solidFill>
                <a:schemeClr val="accent1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6600" y="5017532"/>
            <a:ext cx="929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</a:rPr>
              <a:t>Rank</a:t>
            </a:r>
            <a:endParaRPr lang="en-US" sz="2800" b="1" dirty="0">
              <a:solidFill>
                <a:schemeClr val="accent1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58059" y="5171356"/>
            <a:ext cx="609600" cy="3019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943600" y="5181600"/>
            <a:ext cx="609600" cy="3019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etter-SEO-Ranking-on-Goog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2590800"/>
            <a:ext cx="214483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0" y="106680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40680" rIns="81720" bIns="40680"/>
          <a:lstStyle/>
          <a:p>
            <a:pPr algn="ctr">
              <a:lnSpc>
                <a:spcPct val="12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400" b="1" dirty="0" smtClean="0">
                <a:solidFill>
                  <a:srgbClr val="36789F"/>
                </a:solidFill>
              </a:rPr>
              <a:t>Crawling &amp; Indexing</a:t>
            </a:r>
            <a:endParaRPr lang="en-GB" sz="3400" b="1" dirty="0">
              <a:solidFill>
                <a:srgbClr val="36789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752381"/>
            <a:ext cx="6019800" cy="4572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4800600" y="2971800"/>
            <a:ext cx="76200" cy="76200"/>
          </a:xfrm>
          <a:prstGeom prst="ellips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cxnSp>
        <p:nvCxnSpPr>
          <p:cNvPr id="10" name="Straight Arrow Connector 9"/>
          <p:cNvCxnSpPr>
            <a:stCxn id="11" idx="3"/>
          </p:cNvCxnSpPr>
          <p:nvPr/>
        </p:nvCxnSpPr>
        <p:spPr bwMode="auto">
          <a:xfrm flipV="1">
            <a:off x="2362200" y="3048000"/>
            <a:ext cx="2362200" cy="60513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3191470"/>
            <a:ext cx="22098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accent6"/>
                </a:solidFill>
              </a:rPr>
              <a:t>Without links, the engines might never find this page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Search engines crawl the Web to see what is there. This task is performed by a piece of software, called a crawler or a spider (or </a:t>
            </a:r>
            <a:r>
              <a:rPr lang="en-US" dirty="0" err="1" smtClean="0"/>
              <a:t>Googlebot</a:t>
            </a:r>
            <a:r>
              <a:rPr lang="en-US" dirty="0" smtClean="0"/>
              <a:t>, as is the case with Google)</a:t>
            </a:r>
            <a:endParaRPr lang="en-US" dirty="0"/>
          </a:p>
        </p:txBody>
      </p:sp>
      <p:pic>
        <p:nvPicPr>
          <p:cNvPr id="4" name="Picture 3" descr="Screen shot 2012-02-29 at 1.12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17638"/>
            <a:ext cx="4070350" cy="39028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0" y="106680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40680" rIns="81720" bIns="40680"/>
          <a:lstStyle/>
          <a:p>
            <a:pPr algn="ctr">
              <a:lnSpc>
                <a:spcPct val="12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400" b="1" dirty="0" smtClean="0">
                <a:solidFill>
                  <a:srgbClr val="36789F"/>
                </a:solidFill>
              </a:rPr>
              <a:t>Algorithmic Ranking Factors</a:t>
            </a:r>
            <a:endParaRPr lang="en-GB" sz="3400" b="1" dirty="0">
              <a:solidFill>
                <a:srgbClr val="36789F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5360" y="152400"/>
            <a:ext cx="6711840" cy="6533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affects page rank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other websites that link to your website</a:t>
            </a:r>
          </a:p>
          <a:p>
            <a:endParaRPr lang="en-US" dirty="0" smtClean="0"/>
          </a:p>
          <a:p>
            <a:pPr marL="342900" lvl="1" indent="-342900">
              <a:buNone/>
            </a:pPr>
            <a:r>
              <a:rPr lang="en-US" dirty="0" smtClean="0"/>
              <a:t> 	*</a:t>
            </a:r>
            <a:r>
              <a:rPr lang="en-US" dirty="0" smtClean="0"/>
              <a:t>** Following Results in giving higher </a:t>
            </a:r>
            <a:r>
              <a:rPr lang="en-US" dirty="0" smtClean="0"/>
              <a:t>ranks</a:t>
            </a:r>
          </a:p>
          <a:p>
            <a:pPr lvl="1"/>
            <a:r>
              <a:rPr lang="en-US" dirty="0" smtClean="0"/>
              <a:t>Domain Authority </a:t>
            </a:r>
          </a:p>
          <a:p>
            <a:pPr lvl="1"/>
            <a:r>
              <a:rPr lang="en-US" dirty="0" smtClean="0"/>
              <a:t>Diversity of External link Sources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best way to increase your page rank is for other “popular” websites to link to your website.</a:t>
            </a:r>
          </a:p>
          <a:p>
            <a:r>
              <a:rPr lang="en-US" dirty="0" smtClean="0"/>
              <a:t>If many other “Rank 0” websites link to your website, that won’t amount to very much.</a:t>
            </a:r>
          </a:p>
          <a:p>
            <a:r>
              <a:rPr lang="en-US" dirty="0" smtClean="0"/>
              <a:t>If a few “Rank 5” websites link to your website, your own websites page rank might increase.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336268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www.socialsyllabus.com/calendar.php?state</a:t>
            </a:r>
            <a:r>
              <a:rPr lang="en-US" dirty="0" smtClean="0"/>
              <a:t>=</a:t>
            </a:r>
            <a:r>
              <a:rPr lang="en-US" dirty="0" err="1" smtClean="0"/>
              <a:t>viewentry&amp;course</a:t>
            </a:r>
            <a:r>
              <a:rPr lang="en-US" dirty="0" smtClean="0"/>
              <a:t>=1&amp;entry=29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966936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John </a:t>
            </a:r>
            <a:r>
              <a:rPr lang="en-US" dirty="0" err="1" smtClean="0"/>
              <a:t>Kuiphoff’s</a:t>
            </a:r>
            <a:r>
              <a:rPr lang="en-US" dirty="0" smtClean="0"/>
              <a:t> Class Design Fundamentals for the Web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1174</Words>
  <Application>Microsoft Macintosh PowerPoint</Application>
  <PresentationFormat>On-screen Show (4:3)</PresentationFormat>
  <Paragraphs>140</Paragraphs>
  <Slides>34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Search Engine Optimization (SEO)</vt:lpstr>
      <vt:lpstr>Search Volume Growth Over Time</vt:lpstr>
      <vt:lpstr>What is SEO?</vt:lpstr>
      <vt:lpstr>How Search Engine Works</vt:lpstr>
      <vt:lpstr>Slide 5</vt:lpstr>
      <vt:lpstr>Crawl</vt:lpstr>
      <vt:lpstr>Slide 7</vt:lpstr>
      <vt:lpstr>What affects page rank ?</vt:lpstr>
      <vt:lpstr>Page Rank</vt:lpstr>
      <vt:lpstr>Slide 10</vt:lpstr>
      <vt:lpstr>Slide 11</vt:lpstr>
      <vt:lpstr>What do the robots see?</vt:lpstr>
      <vt:lpstr>What do the robots see?</vt:lpstr>
      <vt:lpstr>Clean, Crawlable URLs as Keywords</vt:lpstr>
      <vt:lpstr>Title Tags</vt:lpstr>
      <vt:lpstr>Meta Description Tag</vt:lpstr>
      <vt:lpstr>Meta Keywords?</vt:lpstr>
      <vt:lpstr>Body Text Keyword Usage</vt:lpstr>
      <vt:lpstr>Images &amp; Alt Attributes</vt:lpstr>
      <vt:lpstr>H1, H2, H3 Headlines</vt:lpstr>
      <vt:lpstr>Page Depth</vt:lpstr>
      <vt:lpstr>Internal Links</vt:lpstr>
      <vt:lpstr>Preferably All on a Single Sub/Root Domain</vt:lpstr>
      <vt:lpstr>Logical, Shallow Information Architecture</vt:lpstr>
      <vt:lpstr>Make your site Searchable</vt:lpstr>
      <vt:lpstr>Keywords</vt:lpstr>
      <vt:lpstr>Keywords</vt:lpstr>
      <vt:lpstr>Keyword usage</vt:lpstr>
      <vt:lpstr>Slide 29</vt:lpstr>
      <vt:lpstr>Slide 30</vt:lpstr>
      <vt:lpstr>Submit to google</vt:lpstr>
      <vt:lpstr>Google Webmaster Tools</vt:lpstr>
      <vt:lpstr>Tools</vt:lpstr>
      <vt:lpstr>References</vt:lpstr>
    </vt:vector>
  </TitlesOfParts>
  <Company>art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Chu</dc:creator>
  <cp:lastModifiedBy>Jean Chu</cp:lastModifiedBy>
  <cp:revision>113</cp:revision>
  <dcterms:created xsi:type="dcterms:W3CDTF">2012-03-01T20:45:02Z</dcterms:created>
  <dcterms:modified xsi:type="dcterms:W3CDTF">2012-03-01T21:45:52Z</dcterms:modified>
</cp:coreProperties>
</file>