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12.xml" ContentType="application/vnd.openxmlformats-officedocument.presentationml.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13.xml" ContentType="application/vnd.openxmlformats-officedocument.presentationml.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14.xml" ContentType="application/vnd.openxmlformats-officedocument.presentationml.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11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117"/>
  </p:notesMasterIdLst>
  <p:sldIdLst>
    <p:sldId id="256" r:id="rId2"/>
    <p:sldId id="272" r:id="rId3"/>
    <p:sldId id="286" r:id="rId4"/>
    <p:sldId id="262" r:id="rId5"/>
    <p:sldId id="273" r:id="rId6"/>
    <p:sldId id="274" r:id="rId7"/>
    <p:sldId id="257" r:id="rId8"/>
    <p:sldId id="267" r:id="rId9"/>
    <p:sldId id="258" r:id="rId10"/>
    <p:sldId id="268" r:id="rId11"/>
    <p:sldId id="259" r:id="rId12"/>
    <p:sldId id="269" r:id="rId13"/>
    <p:sldId id="261" r:id="rId14"/>
    <p:sldId id="260" r:id="rId15"/>
    <p:sldId id="265" r:id="rId16"/>
    <p:sldId id="263" r:id="rId17"/>
    <p:sldId id="264" r:id="rId18"/>
    <p:sldId id="277" r:id="rId19"/>
    <p:sldId id="276" r:id="rId20"/>
    <p:sldId id="275" r:id="rId21"/>
    <p:sldId id="279" r:id="rId22"/>
    <p:sldId id="278" r:id="rId23"/>
    <p:sldId id="380" r:id="rId24"/>
    <p:sldId id="381" r:id="rId25"/>
    <p:sldId id="280" r:id="rId26"/>
    <p:sldId id="382" r:id="rId27"/>
    <p:sldId id="282" r:id="rId28"/>
    <p:sldId id="283" r:id="rId29"/>
    <p:sldId id="284" r:id="rId30"/>
    <p:sldId id="295" r:id="rId31"/>
    <p:sldId id="296" r:id="rId32"/>
    <p:sldId id="297" r:id="rId33"/>
    <p:sldId id="292" r:id="rId34"/>
    <p:sldId id="294" r:id="rId35"/>
    <p:sldId id="285" r:id="rId36"/>
    <p:sldId id="289" r:id="rId37"/>
    <p:sldId id="287" r:id="rId38"/>
    <p:sldId id="288" r:id="rId39"/>
    <p:sldId id="304" r:id="rId40"/>
    <p:sldId id="305" r:id="rId41"/>
    <p:sldId id="303" r:id="rId42"/>
    <p:sldId id="291" r:id="rId43"/>
    <p:sldId id="293" r:id="rId44"/>
    <p:sldId id="300" r:id="rId45"/>
    <p:sldId id="301" r:id="rId46"/>
    <p:sldId id="302" r:id="rId47"/>
    <p:sldId id="318" r:id="rId48"/>
    <p:sldId id="316" r:id="rId49"/>
    <p:sldId id="314" r:id="rId50"/>
    <p:sldId id="317" r:id="rId51"/>
    <p:sldId id="315" r:id="rId52"/>
    <p:sldId id="309" r:id="rId53"/>
    <p:sldId id="310" r:id="rId54"/>
    <p:sldId id="311" r:id="rId55"/>
    <p:sldId id="312" r:id="rId56"/>
    <p:sldId id="313" r:id="rId57"/>
    <p:sldId id="325" r:id="rId58"/>
    <p:sldId id="321" r:id="rId59"/>
    <p:sldId id="319" r:id="rId60"/>
    <p:sldId id="320" r:id="rId61"/>
    <p:sldId id="323" r:id="rId62"/>
    <p:sldId id="327" r:id="rId63"/>
    <p:sldId id="328" r:id="rId64"/>
    <p:sldId id="329" r:id="rId65"/>
    <p:sldId id="340" r:id="rId66"/>
    <p:sldId id="359" r:id="rId67"/>
    <p:sldId id="349" r:id="rId68"/>
    <p:sldId id="360" r:id="rId69"/>
    <p:sldId id="350" r:id="rId70"/>
    <p:sldId id="356" r:id="rId71"/>
    <p:sldId id="358" r:id="rId72"/>
    <p:sldId id="357" r:id="rId73"/>
    <p:sldId id="354" r:id="rId74"/>
    <p:sldId id="355" r:id="rId75"/>
    <p:sldId id="330" r:id="rId76"/>
    <p:sldId id="324" r:id="rId77"/>
    <p:sldId id="345" r:id="rId78"/>
    <p:sldId id="377" r:id="rId79"/>
    <p:sldId id="378" r:id="rId80"/>
    <p:sldId id="331" r:id="rId81"/>
    <p:sldId id="332" r:id="rId82"/>
    <p:sldId id="333" r:id="rId83"/>
    <p:sldId id="334" r:id="rId84"/>
    <p:sldId id="344" r:id="rId85"/>
    <p:sldId id="371" r:id="rId86"/>
    <p:sldId id="372" r:id="rId87"/>
    <p:sldId id="374" r:id="rId88"/>
    <p:sldId id="373" r:id="rId89"/>
    <p:sldId id="341" r:id="rId90"/>
    <p:sldId id="342" r:id="rId91"/>
    <p:sldId id="351" r:id="rId92"/>
    <p:sldId id="365" r:id="rId93"/>
    <p:sldId id="346" r:id="rId94"/>
    <p:sldId id="347" r:id="rId95"/>
    <p:sldId id="348" r:id="rId96"/>
    <p:sldId id="352" r:id="rId97"/>
    <p:sldId id="369" r:id="rId98"/>
    <p:sldId id="375" r:id="rId99"/>
    <p:sldId id="376" r:id="rId100"/>
    <p:sldId id="379" r:id="rId101"/>
    <p:sldId id="337" r:id="rId102"/>
    <p:sldId id="336" r:id="rId103"/>
    <p:sldId id="338" r:id="rId104"/>
    <p:sldId id="362" r:id="rId105"/>
    <p:sldId id="363" r:id="rId106"/>
    <p:sldId id="364" r:id="rId107"/>
    <p:sldId id="370" r:id="rId108"/>
    <p:sldId id="326" r:id="rId109"/>
    <p:sldId id="322" r:id="rId110"/>
    <p:sldId id="335" r:id="rId111"/>
    <p:sldId id="353" r:id="rId112"/>
    <p:sldId id="368" r:id="rId113"/>
    <p:sldId id="367" r:id="rId114"/>
    <p:sldId id="339" r:id="rId115"/>
    <p:sldId id="366"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79886" autoAdjust="0"/>
  </p:normalViewPr>
  <p:slideViewPr>
    <p:cSldViewPr snapToObjects="1" showGuides="1">
      <p:cViewPr varScale="1">
        <p:scale>
          <a:sx n="101" d="100"/>
          <a:sy n="101" d="100"/>
        </p:scale>
        <p:origin x="-1104" y="-112"/>
      </p:cViewPr>
      <p:guideLst>
        <p:guide orient="horz" pos="4128"/>
        <p:guide/>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notesMaster" Target="notesMasters/notes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F70CC0-4206-074E-858D-FEACC6C54278}" type="datetimeFigureOut">
              <a:rPr lang="en-US" smtClean="0"/>
              <a:pPr/>
              <a:t>3/15/12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9B0357-48D1-5042-8B76-EDA7964EA42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Designing Data Visualizations,</a:t>
            </a:r>
            <a:r>
              <a:rPr lang="en-US" baseline="0" dirty="0" smtClean="0"/>
              <a:t> </a:t>
            </a:r>
            <a:r>
              <a:rPr lang="en-US" baseline="0" dirty="0" err="1" smtClean="0"/>
              <a:t>Oreilly</a:t>
            </a:r>
            <a:r>
              <a:rPr lang="en-US" baseline="0" dirty="0" smtClean="0"/>
              <a:t> Media</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Wonderland</a:t>
            </a:r>
            <a:r>
              <a:rPr lang="en-US" baseline="0" dirty="0" smtClean="0"/>
              <a:t> 2005 </a:t>
            </a:r>
            <a:r>
              <a:rPr lang="en-US" baseline="0" dirty="0" err="1" smtClean="0"/>
              <a:t>Yeon</a:t>
            </a:r>
            <a:r>
              <a:rPr lang="en-US" baseline="0" dirty="0" smtClean="0"/>
              <a:t> </a:t>
            </a:r>
            <a:r>
              <a:rPr lang="en-US" baseline="0" dirty="0" err="1" smtClean="0"/>
              <a:t>Doo</a:t>
            </a:r>
            <a:r>
              <a:rPr lang="en-US" baseline="0" dirty="0" smtClean="0"/>
              <a:t> Jung</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Wonderland</a:t>
            </a:r>
            <a:r>
              <a:rPr lang="en-US" baseline="0" dirty="0" smtClean="0"/>
              <a:t> 2005 </a:t>
            </a:r>
            <a:r>
              <a:rPr lang="en-US" baseline="0" dirty="0" err="1" smtClean="0"/>
              <a:t>Yeon</a:t>
            </a:r>
            <a:r>
              <a:rPr lang="en-US" baseline="0" dirty="0" smtClean="0"/>
              <a:t> </a:t>
            </a:r>
            <a:r>
              <a:rPr lang="en-US" baseline="0" dirty="0" err="1" smtClean="0"/>
              <a:t>Doo</a:t>
            </a:r>
            <a:r>
              <a:rPr lang="en-US" baseline="0" dirty="0" smtClean="0"/>
              <a:t> Jung</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36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Wonderland</a:t>
            </a:r>
            <a:r>
              <a:rPr lang="en-US" baseline="0" dirty="0" smtClean="0"/>
              <a:t> 2005 </a:t>
            </a:r>
            <a:r>
              <a:rPr lang="en-US" baseline="0" dirty="0" err="1" smtClean="0"/>
              <a:t>Yeon</a:t>
            </a:r>
            <a:r>
              <a:rPr lang="en-US" baseline="0" dirty="0" smtClean="0"/>
              <a:t> </a:t>
            </a:r>
            <a:r>
              <a:rPr lang="en-US" baseline="0" dirty="0" err="1" smtClean="0"/>
              <a:t>Doo</a:t>
            </a:r>
            <a:r>
              <a:rPr lang="en-US" baseline="0" dirty="0" smtClean="0"/>
              <a:t> Jung</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39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a:t>
            </a:r>
            <a:r>
              <a:rPr lang="en-US" baseline="0" dirty="0" smtClean="0"/>
              <a:t> </a:t>
            </a:r>
            <a:r>
              <a:rPr lang="en-US" baseline="0" dirty="0" err="1" smtClean="0"/>
              <a:t>Sacher</a:t>
            </a:r>
            <a:r>
              <a:rPr lang="en-US" baseline="0" dirty="0" smtClean="0"/>
              <a:t> Maps</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42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201 Days. pins, pencil, thread; </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45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Subject Matter : Search Key Words</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Barbarian Group </a:t>
            </a:r>
            <a:r>
              <a:rPr lang="en-US" dirty="0" err="1" smtClean="0"/>
              <a:t>Digg</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64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NYTimes</a:t>
            </a:r>
            <a:r>
              <a:rPr lang="en-US" dirty="0" smtClean="0"/>
              <a:t> Cascade</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65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Shape of Song, </a:t>
            </a:r>
            <a:r>
              <a:rPr lang="en-US" dirty="0" err="1" smtClean="0"/>
              <a:t>MartinWattenberg</a:t>
            </a:r>
            <a:r>
              <a:rPr lang="en-US" dirty="0" smtClean="0"/>
              <a:t> </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66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Jonathan Harris</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68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NYTimes</a:t>
            </a:r>
            <a:r>
              <a:rPr lang="en-US" dirty="0" smtClean="0"/>
              <a:t> Interactive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Subject Matter : </a:t>
            </a:r>
            <a:r>
              <a:rPr lang="en-US" dirty="0" err="1" smtClean="0"/>
              <a:t>Obama’s</a:t>
            </a:r>
            <a:r>
              <a:rPr lang="en-US" dirty="0" smtClean="0"/>
              <a:t> </a:t>
            </a:r>
            <a:r>
              <a:rPr lang="en-US" dirty="0" err="1" smtClean="0"/>
              <a:t>Budjet</a:t>
            </a:r>
            <a:r>
              <a:rPr lang="en-US" baseline="0" dirty="0" smtClean="0"/>
              <a:t> Proposal</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69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71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Weather Tower</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72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Youtube</a:t>
            </a:r>
            <a:r>
              <a:rPr lang="en-US" dirty="0" smtClean="0"/>
              <a:t> Visualization</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76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Oguz</a:t>
            </a:r>
            <a:r>
              <a:rPr lang="en-US" dirty="0" smtClean="0"/>
              <a:t> Akin</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77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system, Mapped</a:t>
            </a:r>
            <a:r>
              <a:rPr lang="en-US" baseline="0" dirty="0" smtClean="0"/>
              <a:t> Out</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81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Moma</a:t>
            </a:r>
            <a:r>
              <a:rPr lang="en-US" dirty="0" smtClean="0"/>
              <a:t>, Design and Elastic Mind</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83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a:t>
            </a:r>
            <a:r>
              <a:rPr lang="en-US" baseline="0" dirty="0" smtClean="0"/>
              <a:t> </a:t>
            </a:r>
            <a:r>
              <a:rPr lang="en-US" baseline="0" dirty="0" err="1" smtClean="0"/>
              <a:t>Geneology</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84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86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87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NYTimes</a:t>
            </a:r>
            <a:r>
              <a:rPr lang="en-US" baseline="0" dirty="0" smtClean="0"/>
              <a:t> Cascade</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11</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88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Flight Pattern, Aaron </a:t>
            </a:r>
            <a:r>
              <a:rPr lang="en-US" dirty="0" err="1" smtClean="0"/>
              <a:t>Koblin</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91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95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r>
              <a:rPr lang="en-US" dirty="0" smtClean="0"/>
              <a:t>Ten</a:t>
            </a:r>
            <a:r>
              <a:rPr lang="en-US" baseline="0" dirty="0" smtClean="0"/>
              <a:t> Thousand Cents, </a:t>
            </a:r>
            <a:r>
              <a:rPr lang="en-US" dirty="0" smtClean="0"/>
              <a:t>Aaron </a:t>
            </a:r>
            <a:r>
              <a:rPr lang="en-US" dirty="0" err="1" smtClean="0"/>
              <a:t>Koblin</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96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Adaption to My Generation, a daily photo project, Jonathan Keller</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100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FleshMap</a:t>
            </a:r>
            <a:r>
              <a:rPr lang="en-US" dirty="0" smtClean="0"/>
              <a:t>, Martin Wattenberg 2008</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105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a:t>
            </a:r>
            <a:r>
              <a:rPr lang="en-US" baseline="0" dirty="0" smtClean="0"/>
              <a:t> </a:t>
            </a:r>
            <a:r>
              <a:rPr lang="en-US" baseline="0" dirty="0" err="1" smtClean="0"/>
              <a:t>Sacher</a:t>
            </a:r>
            <a:r>
              <a:rPr lang="en-US" baseline="0" dirty="0" smtClean="0"/>
              <a:t> Maps</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107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Body Cloud</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110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SMS to </a:t>
            </a:r>
            <a:r>
              <a:rPr lang="en-US" dirty="0" err="1" smtClean="0"/>
              <a:t>paperplanes</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111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Wonderland</a:t>
            </a:r>
            <a:r>
              <a:rPr lang="en-US" baseline="0" dirty="0" smtClean="0"/>
              <a:t> 2005 </a:t>
            </a:r>
            <a:r>
              <a:rPr lang="en-US" baseline="0" dirty="0" err="1" smtClean="0"/>
              <a:t>Yeon</a:t>
            </a:r>
            <a:r>
              <a:rPr lang="en-US" baseline="0" dirty="0" smtClean="0"/>
              <a:t> </a:t>
            </a:r>
            <a:r>
              <a:rPr lang="en-US" baseline="0" dirty="0" err="1" smtClean="0"/>
              <a:t>Doo</a:t>
            </a:r>
            <a:r>
              <a:rPr lang="en-US" baseline="0" dirty="0" smtClean="0"/>
              <a:t> Jung</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113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Flint Hahn’s Burning Man </a:t>
            </a:r>
            <a:r>
              <a:rPr lang="en-US" sz="1200" kern="1200" dirty="0" err="1" smtClean="0">
                <a:solidFill>
                  <a:schemeClr val="tx1"/>
                </a:solidFill>
                <a:latin typeface="+mn-lt"/>
                <a:ea typeface="+mn-ea"/>
                <a:cs typeface="+mn-cs"/>
              </a:rPr>
              <a:t>infographic</a:t>
            </a:r>
            <a:r>
              <a:rPr lang="en-US" sz="1200" kern="1200" dirty="0" smtClean="0">
                <a:solidFill>
                  <a:schemeClr val="tx1"/>
                </a:solidFill>
                <a:latin typeface="+mn-lt"/>
                <a:ea typeface="+mn-ea"/>
                <a:cs typeface="+mn-cs"/>
              </a:rPr>
              <a:t> is a great example of an aesthetically rich, manually-drawn piece</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17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115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Flint Hahn’s Burning Man </a:t>
            </a:r>
            <a:r>
              <a:rPr lang="en-US" sz="1200" kern="1200" dirty="0" err="1" smtClean="0">
                <a:solidFill>
                  <a:schemeClr val="tx1"/>
                </a:solidFill>
                <a:latin typeface="+mn-lt"/>
                <a:ea typeface="+mn-ea"/>
                <a:cs typeface="+mn-cs"/>
              </a:rPr>
              <a:t>infographic</a:t>
            </a:r>
            <a:r>
              <a:rPr lang="en-US" sz="1200" kern="1200" dirty="0" smtClean="0">
                <a:solidFill>
                  <a:schemeClr val="tx1"/>
                </a:solidFill>
                <a:latin typeface="+mn-lt"/>
                <a:ea typeface="+mn-ea"/>
                <a:cs typeface="+mn-cs"/>
              </a:rPr>
              <a:t> is a great example of an aesthetically rich, manually-drawn piece</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Flint Hahn’s Burning Man </a:t>
            </a:r>
            <a:r>
              <a:rPr lang="en-US" sz="1200" kern="1200" dirty="0" err="1" smtClean="0">
                <a:solidFill>
                  <a:schemeClr val="tx1"/>
                </a:solidFill>
                <a:latin typeface="+mn-lt"/>
                <a:ea typeface="+mn-ea"/>
                <a:cs typeface="+mn-cs"/>
              </a:rPr>
              <a:t>infographic</a:t>
            </a:r>
            <a:r>
              <a:rPr lang="en-US" sz="1200" kern="1200" dirty="0" smtClean="0">
                <a:solidFill>
                  <a:schemeClr val="tx1"/>
                </a:solidFill>
                <a:latin typeface="+mn-lt"/>
                <a:ea typeface="+mn-ea"/>
                <a:cs typeface="+mn-cs"/>
              </a:rPr>
              <a:t> is a great example of an aesthetically rich, manually-drawn piece</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Fly Tweet</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30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Fly Tweet</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31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world were a village of 100 people</a:t>
            </a:r>
            <a:endParaRPr lang="en-US" dirty="0"/>
          </a:p>
        </p:txBody>
      </p:sp>
      <p:sp>
        <p:nvSpPr>
          <p:cNvPr id="4" name="Slide Number Placeholder 3"/>
          <p:cNvSpPr>
            <a:spLocks noGrp="1"/>
          </p:cNvSpPr>
          <p:nvPr>
            <p:ph type="sldNum" sz="quarter" idx="10"/>
          </p:nvPr>
        </p:nvSpPr>
        <p:spPr/>
        <p:txBody>
          <a:bodyPr/>
          <a:lstStyle/>
          <a:p>
            <a:fld id="{929B0357-48D1-5042-8B76-EDA7964EA425}"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ADCA3C-9EAA-5E40-A1F7-4E281E3DB6AA}" type="datetimeFigureOut">
              <a:rPr lang="en-US" smtClean="0"/>
              <a:pPr/>
              <a:t>3/15/12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ADCA3C-9EAA-5E40-A1F7-4E281E3DB6AA}" type="datetimeFigureOut">
              <a:rPr lang="en-US" smtClean="0"/>
              <a:pPr/>
              <a:t>3/15/12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ADCA3C-9EAA-5E40-A1F7-4E281E3DB6AA}" type="datetimeFigureOut">
              <a:rPr lang="en-US" smtClean="0"/>
              <a:pPr/>
              <a:t>3/15/12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ADCA3C-9EAA-5E40-A1F7-4E281E3DB6AA}" type="datetimeFigureOut">
              <a:rPr lang="en-US" smtClean="0"/>
              <a:pPr/>
              <a:t>3/15/12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ADCA3C-9EAA-5E40-A1F7-4E281E3DB6AA}" type="datetimeFigureOut">
              <a:rPr lang="en-US" smtClean="0"/>
              <a:pPr/>
              <a:t>3/15/12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ADCA3C-9EAA-5E40-A1F7-4E281E3DB6AA}" type="datetimeFigureOut">
              <a:rPr lang="en-US" smtClean="0"/>
              <a:pPr/>
              <a:t>3/15/12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ADCA3C-9EAA-5E40-A1F7-4E281E3DB6AA}" type="datetimeFigureOut">
              <a:rPr lang="en-US" smtClean="0"/>
              <a:pPr/>
              <a:t>3/15/12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ADCA3C-9EAA-5E40-A1F7-4E281E3DB6AA}" type="datetimeFigureOut">
              <a:rPr lang="en-US" smtClean="0"/>
              <a:pPr/>
              <a:t>3/15/12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DCA3C-9EAA-5E40-A1F7-4E281E3DB6AA}" type="datetimeFigureOut">
              <a:rPr lang="en-US" smtClean="0"/>
              <a:pPr/>
              <a:t>3/15/12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DCA3C-9EAA-5E40-A1F7-4E281E3DB6AA}" type="datetimeFigureOut">
              <a:rPr lang="en-US" smtClean="0"/>
              <a:pPr/>
              <a:t>3/15/12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DCA3C-9EAA-5E40-A1F7-4E281E3DB6AA}" type="datetimeFigureOut">
              <a:rPr lang="en-US" smtClean="0"/>
              <a:pPr/>
              <a:t>3/15/12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A4B392-76A4-2542-92A5-4E68F7C38E9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DCA3C-9EAA-5E40-A1F7-4E281E3DB6AA}" type="datetimeFigureOut">
              <a:rPr lang="en-US" smtClean="0"/>
              <a:pPr/>
              <a:t>3/15/12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A4B392-76A4-2542-92A5-4E68F7C38E9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hyperlink" Target="http://jk-keller.com/daily-photo/" TargetMode="External"/><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 Id="rId3" Type="http://schemas.openxmlformats.org/officeDocument/2006/relationships/hyperlink" Target="http://occupygeorge.com/"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hyperlink" Target="http://www.bewitched.com/fleshmap.html"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107.xml.rels><?xml version="1.0" encoding="UTF-8" standalone="yes"?>
<Relationships xmlns="http://schemas.openxmlformats.org/package/2006/relationships"><Relationship Id="rId3" Type="http://schemas.openxmlformats.org/officeDocument/2006/relationships/hyperlink" Target="http://www.paulaschermaps.com/" TargetMode="External"/><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onMn9jQAJqc" TargetMode="External"/><Relationship Id="rId3"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nytlabs.com/projects/cascade.html" TargetMode="External"/><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110.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hyperlink" Target="http://datavisualization.ch/showcases/bodycloud/" TargetMode="External"/><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hyperlink" Target="http://www.christiangross.info/en/sms-to-paper-airplanes/"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hyperlink" Target="http://www.creativereview.co.uk/cr-blog/2011/november/24-hours-in-photos"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5.png"/></Relationships>
</file>

<file path=ppt/slides/_rels/slide114.xml.rels><?xml version="1.0" encoding="UTF-8" standalone="yes"?>
<Relationships xmlns="http://schemas.openxmlformats.org/package/2006/relationships"><Relationship Id="rId11" Type="http://schemas.openxmlformats.org/officeDocument/2006/relationships/hyperlink" Target="http://www.georgelegrady.com/" TargetMode="External"/><Relationship Id="rId12" Type="http://schemas.openxmlformats.org/officeDocument/2006/relationships/hyperlink" Target="http://benfry.com/" TargetMode="External"/><Relationship Id="rId13" Type="http://schemas.openxmlformats.org/officeDocument/2006/relationships/hyperlink" Target="http://feltron.com" TargetMode="External"/><Relationship Id="rId14" Type="http://schemas.openxmlformats.org/officeDocument/2006/relationships/hyperlink" Target="http://www.edwardtufte.com/tufte/" TargetMode="External"/><Relationship Id="rId1" Type="http://schemas.openxmlformats.org/officeDocument/2006/relationships/slideLayout" Target="../slideLayouts/slideLayout2.xml"/><Relationship Id="rId2" Type="http://schemas.openxmlformats.org/officeDocument/2006/relationships/hyperlink" Target="http://nytlabs.com/" TargetMode="External"/><Relationship Id="rId3" Type="http://schemas.openxmlformats.org/officeDocument/2006/relationships/hyperlink" Target="http://www-958.ibm.com" TargetMode="External"/><Relationship Id="rId4" Type="http://schemas.openxmlformats.org/officeDocument/2006/relationships/hyperlink" Target="http://senseable.mit.edu/" TargetMode="External"/><Relationship Id="rId5" Type="http://schemas.openxmlformats.org/officeDocument/2006/relationships/hyperlink" Target="http://lab.softwarestudies.com/" TargetMode="External"/><Relationship Id="rId6" Type="http://schemas.openxmlformats.org/officeDocument/2006/relationships/hyperlink" Target="http://manovich.net" TargetMode="External"/><Relationship Id="rId7" Type="http://schemas.openxmlformats.org/officeDocument/2006/relationships/hyperlink" Target="http://www.aaronkoblin.com/" TargetMode="External"/><Relationship Id="rId8" Type="http://schemas.openxmlformats.org/officeDocument/2006/relationships/hyperlink" Target="http://www.number27.org/" TargetMode="External"/><Relationship Id="rId9" Type="http://schemas.openxmlformats.org/officeDocument/2006/relationships/hyperlink" Target="http://www.bewitched.com/" TargetMode="External"/><Relationship Id="rId10" Type="http://schemas.openxmlformats.org/officeDocument/2006/relationships/hyperlink" Target="http://blog.blprnt.com/"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www.visualcomplexity.com/" TargetMode="External"/><Relationship Id="rId4" Type="http://schemas.openxmlformats.org/officeDocument/2006/relationships/hyperlink" Target="http://infosthetics.com/" TargetMode="External"/><Relationship Id="rId5" Type="http://schemas.openxmlformats.org/officeDocument/2006/relationships/hyperlink" Target="http://flowingdata.com/" TargetMode="External"/><Relationship Id="rId6" Type="http://schemas.openxmlformats.org/officeDocument/2006/relationships/hyperlink" Target="http://www.visualizing.org/" TargetMode="External"/><Relationship Id="rId7" Type="http://schemas.openxmlformats.org/officeDocument/2006/relationships/hyperlink" Target="http://datavisualization.ch/"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evolutionofweb.appspot.com/" TargetMode="Externa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juiceanalytics.com/nfl-visualization/" TargetMode="Externa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prnt.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nseable.mit.edu/trashtrack/" TargetMode="Externa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hyperlink" Target="http://www.dwbowen.com/fly_tweet.html"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dwbowen.com/growth.html" TargetMode="External"/><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hyperlink" Target="http://www.yeondoojung.com/artworks_view_wonderland.php?no=88" TargetMode="External"/><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hyperlink" Target="http://balloonsofbhutan.org/" TargetMode="Externa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balloonsofbhutan.or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paulaschermaps.com/" TargetMode="External"/><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hyperlink" Target="http://www.jeannejo.com/portfolio/if-a-mouth-were-to-whisper/"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katiehollandlewis.com/" TargetMode="External"/><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df"/><Relationship Id="rId3"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dwardtufte.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wordcount.org/"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hyperlink" Target="http://www.nytimes.com/interactive/2009/01/17/washington/20090117_ADDRESSES.htm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hyperlink" Target="http://hindsightisalways2020.net/"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barbariangroup.com/portfolio/digg_showcase"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nytlabs.com/projects/cascade.html"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hyperlink" Target="http://www.bewitched.com/song.html"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wefeelfine.org/" TargetMode="External"/><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www.nytimes.com/interactive/2012/02/13/us/politics/2013-budget-proposal-graphic.html?scp=3&amp;sq=interactive%20graphics&amp;st=cse"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sexperienceuk.channel4.com/the-sexperience-1000%23/history/virginity"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2.xml.rels><?xml version="1.0" encoding="UTF-8" standalone="yes"?>
<Relationships xmlns="http://schemas.openxmlformats.org/package/2006/relationships"><Relationship Id="rId3" Type="http://schemas.openxmlformats.org/officeDocument/2006/relationships/hyperlink" Target="http://datavisualization.ch/showcases/weather-tower/" TargetMode="External"/><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hyperlink" Target="http://www.nytimes.com/interactive/2008/02/23/movies/20080223_REVENUE_GRAPHIC.html"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hyperlink" Target="http://www.onehourpersecond.com/"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hyperlink" Target="http://www.oguzakin.com/ill10.html"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hyperlink" Target="http://www.bloodsignal.ca/"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hyperlink" Target="http://slaveryfootprint.org/surve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hyperlink" Target="http://www.eroonkang.com/projects/The-System-Mapped-Out/"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hyperlink" Target="http://www.moma.org/interactives/exhibitions/2008/elasticmind/" TargetMode="External"/><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5" Type="http://schemas.openxmlformats.org/officeDocument/2006/relationships/hyperlink" Target="http://fma.cau.ac.kr/park_web/index.files/Page305.htm"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hyperlink" Target="http://lab.softwarestudies.com/p/research_14.html"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87.xml.rels><?xml version="1.0" encoding="UTF-8" standalone="yes"?>
<Relationships xmlns="http://schemas.openxmlformats.org/package/2006/relationships"><Relationship Id="rId3" Type="http://schemas.openxmlformats.org/officeDocument/2006/relationships/hyperlink" Target="http://lab.softwarestudies.com/p/research_14.html" TargetMode="External"/><Relationship Id="rId4"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hyperlink" Target="http://lab.softwarestudies.com/p/research_14.html"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www.nytimes.com/interactive/2009/07/31/business/20080801-metrics-graphic.html" TargetMode="External"/><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hyperlink" Target="http://ttoky.com/sub/sub_protei.html"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hyperlink" Target="http://www.aaronkoblin.com/work/flightpatterns/index.html"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hyperlink" Target="http://cabspotting.org/"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hyperlink" Target="http://www.nytimes.com/interactive/us/faces-of-the-dead.html%23/may_kenneth_b_jr"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hyperlink" Target="http://milliondollarhomepage.com/"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hyperlink" Target="http://www.tenthousandcents.com/"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balloonsofbhutan.org/"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hyperlink" Target="http://www.adidas.com/campaigns/angesichtdesmarathons/content/index.asp?country=en"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 Id="rId3" Type="http://schemas.openxmlformats.org/officeDocument/2006/relationships/hyperlink" Target="http://www.adidas.com/campaigns/angesichtdesmarathons/content/index.asp?country=en"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Data Visualization</a:t>
            </a:r>
            <a:endParaRPr lang="en-US" dirty="0"/>
          </a:p>
        </p:txBody>
      </p:sp>
      <p:sp>
        <p:nvSpPr>
          <p:cNvPr id="3" name="Subtitle 2"/>
          <p:cNvSpPr>
            <a:spLocks noGrp="1"/>
          </p:cNvSpPr>
          <p:nvPr>
            <p:ph type="subTitle" idx="1"/>
          </p:nvPr>
        </p:nvSpPr>
        <p:spPr/>
        <p:txBody>
          <a:bodyPr/>
          <a:lstStyle/>
          <a:p>
            <a:r>
              <a:rPr lang="en-US" dirty="0" smtClean="0"/>
              <a:t>Week 08 </a:t>
            </a:r>
          </a:p>
          <a:p>
            <a:r>
              <a:rPr lang="en-US" dirty="0" smtClean="0"/>
              <a:t>TCNJ Web Design 2</a:t>
            </a:r>
          </a:p>
          <a:p>
            <a:r>
              <a:rPr lang="en-US" dirty="0" smtClean="0"/>
              <a:t>Jean Chu</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12" name="Picture 11" descr="Screen shot 2012-03-08 at 2.27.23 PM.png"/>
          <p:cNvPicPr>
            <a:picLocks noChangeAspect="1"/>
          </p:cNvPicPr>
          <p:nvPr/>
        </p:nvPicPr>
        <p:blipFill>
          <a:blip r:embed="rId2"/>
          <a:stretch>
            <a:fillRect/>
          </a:stretch>
        </p:blipFill>
        <p:spPr>
          <a:xfrm>
            <a:off x="0" y="629719"/>
            <a:ext cx="9144000" cy="5598561"/>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2-03-15 at 8.08.44 AM.png"/>
          <p:cNvPicPr>
            <a:picLocks noGrp="1" noChangeAspect="1"/>
          </p:cNvPicPr>
          <p:nvPr>
            <p:ph idx="1"/>
          </p:nvPr>
        </p:nvPicPr>
        <p:blipFill>
          <a:blip r:embed="rId3"/>
          <a:stretch>
            <a:fillRect/>
          </a:stretch>
        </p:blipFill>
        <p:spPr>
          <a:xfrm>
            <a:off x="1148663" y="914400"/>
            <a:ext cx="6846674" cy="4525963"/>
          </a:xfrm>
          <a:prstGeom prst="rect">
            <a:avLst/>
          </a:prstGeom>
          <a:ln>
            <a:noFill/>
          </a:ln>
          <a:effectLst>
            <a:outerShdw blurRad="190500" algn="tl" rotWithShape="0">
              <a:srgbClr val="000000">
                <a:alpha val="70000"/>
              </a:srgbClr>
            </a:outerShdw>
          </a:effectLst>
        </p:spPr>
      </p:pic>
      <p:sp>
        <p:nvSpPr>
          <p:cNvPr id="4" name="Rectangle 3"/>
          <p:cNvSpPr/>
          <p:nvPr/>
        </p:nvSpPr>
        <p:spPr>
          <a:xfrm>
            <a:off x="457200" y="6126163"/>
            <a:ext cx="3236784" cy="369332"/>
          </a:xfrm>
          <a:prstGeom prst="rect">
            <a:avLst/>
          </a:prstGeom>
        </p:spPr>
        <p:txBody>
          <a:bodyPr wrap="none">
            <a:spAutoFit/>
          </a:bodyPr>
          <a:lstStyle/>
          <a:p>
            <a:r>
              <a:rPr lang="en-US" dirty="0" smtClean="0">
                <a:hlinkClick r:id="rId4"/>
              </a:rPr>
              <a:t>http://jk-keller.com/daily-photo</a:t>
            </a:r>
            <a:r>
              <a:rPr lang="en-US" dirty="0" smtClean="0">
                <a:hlinkClick r:id="rId4"/>
              </a:rPr>
              <a:t>/</a:t>
            </a:r>
            <a:endParaRPr lang="en-US" dirty="0" smtClean="0"/>
          </a:p>
          <a:p>
            <a:endParaRPr lang="en-US" dirty="0"/>
          </a:p>
        </p:txBody>
      </p:sp>
      <p:sp>
        <p:nvSpPr>
          <p:cNvPr id="6" name="Rectangle 5"/>
          <p:cNvSpPr/>
          <p:nvPr/>
        </p:nvSpPr>
        <p:spPr>
          <a:xfrm>
            <a:off x="457199" y="5726668"/>
            <a:ext cx="7538137" cy="369332"/>
          </a:xfrm>
          <a:prstGeom prst="rect">
            <a:avLst/>
          </a:prstGeom>
        </p:spPr>
        <p:txBody>
          <a:bodyPr wrap="square">
            <a:spAutoFit/>
          </a:bodyPr>
          <a:lstStyle/>
          <a:p>
            <a:r>
              <a:rPr lang="en-US" dirty="0" smtClean="0"/>
              <a:t>The Adaption to My Generation, a daily photo project, Jonathan Keller</a:t>
            </a:r>
            <a:endParaRPr lang="en-US" dirty="0"/>
          </a:p>
        </p:txBody>
      </p:sp>
      <p:pic>
        <p:nvPicPr>
          <p:cNvPr id="7" name="Picture 6" descr="Screen shot 2012-03-15 at 8.10.07 AM.png"/>
          <p:cNvPicPr>
            <a:picLocks noChangeAspect="1"/>
          </p:cNvPicPr>
          <p:nvPr/>
        </p:nvPicPr>
        <p:blipFill>
          <a:blip r:embed="rId5"/>
          <a:stretch>
            <a:fillRect/>
          </a:stretch>
        </p:blipFill>
        <p:spPr>
          <a:xfrm>
            <a:off x="2971800" y="4222720"/>
            <a:ext cx="5715000" cy="1503948"/>
          </a:xfrm>
          <a:prstGeom prst="rect">
            <a:avLst/>
          </a:prstGeom>
          <a:ln>
            <a:noFill/>
          </a:ln>
          <a:effectLst>
            <a:outerShdw blurRad="190500" algn="tl" rotWithShape="0">
              <a:srgbClr val="000000">
                <a:alpha val="70000"/>
              </a:srgbClr>
            </a:outerShdw>
          </a:effectLst>
        </p:spPr>
      </p:pic>
      <p:sp>
        <p:nvSpPr>
          <p:cNvPr id="8" name="Rectangle 7"/>
          <p:cNvSpPr/>
          <p:nvPr/>
        </p:nvSpPr>
        <p:spPr>
          <a:xfrm>
            <a:off x="457200" y="274638"/>
            <a:ext cx="4357233" cy="369332"/>
          </a:xfrm>
          <a:prstGeom prst="rect">
            <a:avLst/>
          </a:prstGeom>
        </p:spPr>
        <p:txBody>
          <a:bodyPr wrap="none">
            <a:spAutoFit/>
          </a:bodyPr>
          <a:lstStyle/>
          <a:p>
            <a:r>
              <a:rPr lang="en-US" dirty="0" smtClean="0"/>
              <a:t>Subject Matter : Face during the past 8 years</a:t>
            </a:r>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 ready Made</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ccupy_our_money.jpeg"/>
          <p:cNvPicPr>
            <a:picLocks noGrp="1" noChangeAspect="1"/>
          </p:cNvPicPr>
          <p:nvPr>
            <p:ph idx="1"/>
          </p:nvPr>
        </p:nvPicPr>
        <p:blipFill>
          <a:blip r:embed="rId2"/>
          <a:stretch>
            <a:fillRect/>
          </a:stretch>
        </p:blipFill>
        <p:spPr>
          <a:xfrm>
            <a:off x="762000" y="695107"/>
            <a:ext cx="7620000" cy="3810000"/>
          </a:xfrm>
        </p:spPr>
      </p:pic>
      <p:sp>
        <p:nvSpPr>
          <p:cNvPr id="5" name="Rectangle 4"/>
          <p:cNvSpPr/>
          <p:nvPr/>
        </p:nvSpPr>
        <p:spPr>
          <a:xfrm>
            <a:off x="762000" y="6107668"/>
            <a:ext cx="2661155" cy="369332"/>
          </a:xfrm>
          <a:prstGeom prst="rect">
            <a:avLst/>
          </a:prstGeom>
        </p:spPr>
        <p:txBody>
          <a:bodyPr wrap="none">
            <a:spAutoFit/>
          </a:bodyPr>
          <a:lstStyle/>
          <a:p>
            <a:r>
              <a:rPr lang="en-US" dirty="0" smtClean="0">
                <a:hlinkClick r:id="rId3"/>
              </a:rPr>
              <a:t>http://occupygeorge.com</a:t>
            </a:r>
            <a:r>
              <a:rPr lang="en-US" dirty="0" smtClean="0">
                <a:hlinkClick r:id="rId3"/>
              </a:rPr>
              <a:t>/</a:t>
            </a:r>
            <a:endParaRPr lang="en-US" dirty="0" smtClean="0"/>
          </a:p>
          <a:p>
            <a:endParaRPr lang="en-US" dirty="0"/>
          </a:p>
        </p:txBody>
      </p:sp>
      <p:sp>
        <p:nvSpPr>
          <p:cNvPr id="6" name="Rectangle 5"/>
          <p:cNvSpPr/>
          <p:nvPr/>
        </p:nvSpPr>
        <p:spPr>
          <a:xfrm>
            <a:off x="762000" y="4840069"/>
            <a:ext cx="7620000" cy="646331"/>
          </a:xfrm>
          <a:prstGeom prst="rect">
            <a:avLst/>
          </a:prstGeom>
        </p:spPr>
        <p:txBody>
          <a:bodyPr wrap="square">
            <a:spAutoFit/>
          </a:bodyPr>
          <a:lstStyle/>
          <a:p>
            <a:r>
              <a:rPr lang="en-US" dirty="0" smtClean="0"/>
              <a:t>The income growth disparity in America is wider than it was </a:t>
            </a:r>
          </a:p>
          <a:p>
            <a:r>
              <a:rPr lang="en-US" dirty="0" smtClean="0"/>
              <a:t>pre-Great Depression</a:t>
            </a:r>
            <a:endParaRPr lang="en-US" dirty="0"/>
          </a:p>
        </p:txBody>
      </p:sp>
      <p:sp>
        <p:nvSpPr>
          <p:cNvPr id="7" name="Rectangle 6"/>
          <p:cNvSpPr/>
          <p:nvPr/>
        </p:nvSpPr>
        <p:spPr>
          <a:xfrm>
            <a:off x="457200" y="274638"/>
            <a:ext cx="4506362" cy="369332"/>
          </a:xfrm>
          <a:prstGeom prst="rect">
            <a:avLst/>
          </a:prstGeom>
        </p:spPr>
        <p:txBody>
          <a:bodyPr wrap="none">
            <a:spAutoFit/>
          </a:bodyPr>
          <a:lstStyle/>
          <a:p>
            <a:r>
              <a:rPr lang="en-US" dirty="0" smtClean="0"/>
              <a:t>Subject Matter: Economic crisis and inequality</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7762" name="Picture 2"/>
          <p:cNvPicPr>
            <a:picLocks noChangeAspect="1" noChangeArrowheads="1"/>
          </p:cNvPicPr>
          <p:nvPr/>
        </p:nvPicPr>
        <p:blipFill>
          <a:blip r:embed="rId2"/>
          <a:srcRect/>
          <a:stretch>
            <a:fillRect/>
          </a:stretch>
        </p:blipFill>
        <p:spPr bwMode="auto">
          <a:xfrm>
            <a:off x="682225" y="533400"/>
            <a:ext cx="7852175" cy="3527870"/>
          </a:xfrm>
          <a:prstGeom prst="rect">
            <a:avLst/>
          </a:prstGeom>
          <a:noFill/>
          <a:ln w="9525">
            <a:noFill/>
            <a:miter lim="800000"/>
            <a:headEnd/>
            <a:tailEnd/>
          </a:ln>
          <a:effectLst/>
        </p:spPr>
      </p:pic>
      <p:sp>
        <p:nvSpPr>
          <p:cNvPr id="5" name="Rectangle 4"/>
          <p:cNvSpPr/>
          <p:nvPr/>
        </p:nvSpPr>
        <p:spPr>
          <a:xfrm>
            <a:off x="457200" y="5756831"/>
            <a:ext cx="8229600" cy="369332"/>
          </a:xfrm>
          <a:prstGeom prst="rect">
            <a:avLst/>
          </a:prstGeom>
        </p:spPr>
        <p:txBody>
          <a:bodyPr wrap="square">
            <a:spAutoFit/>
          </a:bodyPr>
          <a:lstStyle/>
          <a:p>
            <a:r>
              <a:rPr lang="en-US" dirty="0" smtClean="0"/>
              <a:t>In America, the average CEO earns 185 times more than the average worker.</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Collage / </a:t>
            </a:r>
            <a:r>
              <a:rPr lang="en-US" dirty="0" err="1" smtClean="0"/>
              <a:t>misselaneous</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9" name="Content Placeholder 8" descr="Screen shot 2012-03-09 at 2.41.36 PM.png"/>
          <p:cNvPicPr>
            <a:picLocks noGrp="1" noChangeAspect="1"/>
          </p:cNvPicPr>
          <p:nvPr>
            <p:ph idx="1"/>
          </p:nvPr>
        </p:nvPicPr>
        <p:blipFill>
          <a:blip r:embed="rId3"/>
          <a:stretch>
            <a:fillRect/>
          </a:stretch>
        </p:blipFill>
        <p:spPr>
          <a:xfrm>
            <a:off x="1029618" y="1417638"/>
            <a:ext cx="7340600" cy="3771900"/>
          </a:xfrm>
        </p:spPr>
      </p:pic>
      <p:sp>
        <p:nvSpPr>
          <p:cNvPr id="7" name="Rectangle 6"/>
          <p:cNvSpPr/>
          <p:nvPr/>
        </p:nvSpPr>
        <p:spPr>
          <a:xfrm>
            <a:off x="457200" y="5572165"/>
            <a:ext cx="3012138" cy="369332"/>
          </a:xfrm>
          <a:prstGeom prst="rect">
            <a:avLst/>
          </a:prstGeom>
        </p:spPr>
        <p:txBody>
          <a:bodyPr wrap="none">
            <a:spAutoFit/>
          </a:bodyPr>
          <a:lstStyle/>
          <a:p>
            <a:r>
              <a:rPr lang="en-US" dirty="0" err="1" smtClean="0"/>
              <a:t>FleshMap</a:t>
            </a:r>
            <a:r>
              <a:rPr lang="en-US" dirty="0" smtClean="0"/>
              <a:t>, Martin Wattenberg </a:t>
            </a:r>
            <a:endParaRPr lang="en-US" dirty="0"/>
          </a:p>
        </p:txBody>
      </p:sp>
      <p:sp>
        <p:nvSpPr>
          <p:cNvPr id="8" name="Rectangle 7"/>
          <p:cNvSpPr/>
          <p:nvPr/>
        </p:nvSpPr>
        <p:spPr>
          <a:xfrm>
            <a:off x="457200" y="5941497"/>
            <a:ext cx="4242718" cy="369332"/>
          </a:xfrm>
          <a:prstGeom prst="rect">
            <a:avLst/>
          </a:prstGeom>
        </p:spPr>
        <p:txBody>
          <a:bodyPr wrap="none">
            <a:spAutoFit/>
          </a:bodyPr>
          <a:lstStyle/>
          <a:p>
            <a:r>
              <a:rPr lang="en-US" dirty="0" smtClean="0">
                <a:hlinkClick r:id="rId4"/>
              </a:rPr>
              <a:t>http://www.bewitched.com/</a:t>
            </a:r>
            <a:r>
              <a:rPr lang="en-US" dirty="0" smtClean="0">
                <a:hlinkClick r:id="rId4"/>
              </a:rPr>
              <a:t>fleshmap.html</a:t>
            </a:r>
            <a:endParaRPr lang="en-US" dirty="0" smtClean="0"/>
          </a:p>
          <a:p>
            <a:endParaRPr lang="en-US" dirty="0"/>
          </a:p>
        </p:txBody>
      </p:sp>
      <p:sp>
        <p:nvSpPr>
          <p:cNvPr id="6" name="Rectangle 5"/>
          <p:cNvSpPr/>
          <p:nvPr/>
        </p:nvSpPr>
        <p:spPr>
          <a:xfrm>
            <a:off x="457200" y="274638"/>
            <a:ext cx="4550194" cy="369332"/>
          </a:xfrm>
          <a:prstGeom prst="rect">
            <a:avLst/>
          </a:prstGeom>
        </p:spPr>
        <p:txBody>
          <a:bodyPr wrap="none">
            <a:spAutoFit/>
          </a:bodyPr>
          <a:lstStyle/>
          <a:p>
            <a:r>
              <a:rPr lang="en-US" dirty="0" smtClean="0"/>
              <a:t>Subject Matter: Desire to touch, or be touched</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2-03-09 at 2.42.41 PM.png"/>
          <p:cNvPicPr>
            <a:picLocks noGrp="1" noChangeAspect="1"/>
          </p:cNvPicPr>
          <p:nvPr>
            <p:ph idx="1"/>
          </p:nvPr>
        </p:nvPicPr>
        <p:blipFill>
          <a:blip r:embed="rId2"/>
          <a:stretch>
            <a:fillRect/>
          </a:stretch>
        </p:blipFill>
        <p:spPr>
          <a:xfrm>
            <a:off x="1044484" y="846138"/>
            <a:ext cx="2363351" cy="5280025"/>
          </a:xfrm>
        </p:spPr>
      </p:pic>
      <p:pic>
        <p:nvPicPr>
          <p:cNvPr id="4" name="Picture 3" descr="Screen shot 2012-03-09 at 2.42.11 PM.png"/>
          <p:cNvPicPr>
            <a:picLocks noChangeAspect="1"/>
          </p:cNvPicPr>
          <p:nvPr/>
        </p:nvPicPr>
        <p:blipFill>
          <a:blip r:embed="rId3"/>
          <a:stretch>
            <a:fillRect/>
          </a:stretch>
        </p:blipFill>
        <p:spPr>
          <a:xfrm>
            <a:off x="0" y="419100"/>
            <a:ext cx="4254500" cy="571500"/>
          </a:xfrm>
          <a:prstGeom prst="rect">
            <a:avLst/>
          </a:prstGeom>
        </p:spPr>
      </p:pic>
      <p:pic>
        <p:nvPicPr>
          <p:cNvPr id="6" name="Picture 5" descr="Screen shot 2012-03-09 at 2.44.03 PM.png"/>
          <p:cNvPicPr>
            <a:picLocks noChangeAspect="1"/>
          </p:cNvPicPr>
          <p:nvPr/>
        </p:nvPicPr>
        <p:blipFill>
          <a:blip r:embed="rId4"/>
          <a:stretch>
            <a:fillRect/>
          </a:stretch>
        </p:blipFill>
        <p:spPr>
          <a:xfrm>
            <a:off x="6019800" y="541338"/>
            <a:ext cx="2053088" cy="6011862"/>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Rectangle 3"/>
          <p:cNvSpPr/>
          <p:nvPr/>
        </p:nvSpPr>
        <p:spPr>
          <a:xfrm>
            <a:off x="571077" y="6126163"/>
            <a:ext cx="3429845" cy="369332"/>
          </a:xfrm>
          <a:prstGeom prst="rect">
            <a:avLst/>
          </a:prstGeom>
        </p:spPr>
        <p:txBody>
          <a:bodyPr wrap="none">
            <a:spAutoFit/>
          </a:bodyPr>
          <a:lstStyle/>
          <a:p>
            <a:r>
              <a:rPr lang="en-US" dirty="0" smtClean="0">
                <a:hlinkClick r:id="rId3"/>
              </a:rPr>
              <a:t>http://www.paulaschermaps.com</a:t>
            </a:r>
            <a:r>
              <a:rPr lang="en-US" dirty="0" smtClean="0">
                <a:hlinkClick r:id="rId3"/>
              </a:rPr>
              <a:t>/</a:t>
            </a:r>
            <a:endParaRPr lang="en-US" dirty="0" smtClean="0"/>
          </a:p>
          <a:p>
            <a:endParaRPr lang="en-US" dirty="0"/>
          </a:p>
        </p:txBody>
      </p:sp>
      <p:sp>
        <p:nvSpPr>
          <p:cNvPr id="5" name="Rectangle 4"/>
          <p:cNvSpPr/>
          <p:nvPr/>
        </p:nvSpPr>
        <p:spPr>
          <a:xfrm>
            <a:off x="571077" y="5802868"/>
            <a:ext cx="1894945" cy="369332"/>
          </a:xfrm>
          <a:prstGeom prst="rect">
            <a:avLst/>
          </a:prstGeom>
        </p:spPr>
        <p:txBody>
          <a:bodyPr wrap="none">
            <a:spAutoFit/>
          </a:bodyPr>
          <a:lstStyle/>
          <a:p>
            <a:r>
              <a:rPr lang="en-US" dirty="0" smtClean="0"/>
              <a:t>Maps, Paul </a:t>
            </a:r>
            <a:r>
              <a:rPr lang="en-US" dirty="0" err="1" smtClean="0"/>
              <a:t>Sacher</a:t>
            </a:r>
            <a:r>
              <a:rPr lang="en-US" dirty="0" smtClean="0"/>
              <a:t> </a:t>
            </a:r>
            <a:endParaRPr lang="en-US" dirty="0"/>
          </a:p>
        </p:txBody>
      </p:sp>
      <p:pic>
        <p:nvPicPr>
          <p:cNvPr id="6" name="Picture 5" descr="Screen shot 2012-03-08 at 4.01.25 PM.png"/>
          <p:cNvPicPr>
            <a:picLocks noChangeAspect="1"/>
          </p:cNvPicPr>
          <p:nvPr/>
        </p:nvPicPr>
        <p:blipFill>
          <a:blip r:embed="rId4"/>
          <a:stretch>
            <a:fillRect/>
          </a:stretch>
        </p:blipFill>
        <p:spPr>
          <a:xfrm>
            <a:off x="2667000" y="1600200"/>
            <a:ext cx="3625712" cy="4202668"/>
          </a:xfrm>
          <a:prstGeom prst="rect">
            <a:avLst/>
          </a:prstGeom>
        </p:spPr>
      </p:pic>
      <p:sp>
        <p:nvSpPr>
          <p:cNvPr id="7" name="Rectangle 6"/>
          <p:cNvSpPr/>
          <p:nvPr/>
        </p:nvSpPr>
        <p:spPr>
          <a:xfrm>
            <a:off x="457200" y="274638"/>
            <a:ext cx="5472622" cy="369332"/>
          </a:xfrm>
          <a:prstGeom prst="rect">
            <a:avLst/>
          </a:prstGeom>
        </p:spPr>
        <p:txBody>
          <a:bodyPr wrap="none">
            <a:spAutoFit/>
          </a:bodyPr>
          <a:lstStyle/>
          <a:p>
            <a:r>
              <a:rPr lang="en-US" dirty="0" smtClean="0"/>
              <a:t>Subject Matter: How we believe on incorrect information</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Converting into Physical</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Physical Output</a:t>
            </a:r>
            <a:endParaRPr lang="en-US" dirty="0"/>
          </a:p>
        </p:txBody>
      </p:sp>
      <p:sp>
        <p:nvSpPr>
          <p:cNvPr id="3" name="Content Placeholder 2"/>
          <p:cNvSpPr>
            <a:spLocks noGrp="1"/>
          </p:cNvSpPr>
          <p:nvPr>
            <p:ph idx="1"/>
          </p:nvPr>
        </p:nvSpPr>
        <p:spPr/>
        <p:txBody>
          <a:bodyPr/>
          <a:lstStyle/>
          <a:p>
            <a:endParaRPr lang="en-US" dirty="0"/>
          </a:p>
        </p:txBody>
      </p:sp>
      <p:sp>
        <p:nvSpPr>
          <p:cNvPr id="6" name="Rectangle 5"/>
          <p:cNvSpPr/>
          <p:nvPr/>
        </p:nvSpPr>
        <p:spPr>
          <a:xfrm>
            <a:off x="457200" y="5048766"/>
            <a:ext cx="3236784" cy="369332"/>
          </a:xfrm>
          <a:prstGeom prst="rect">
            <a:avLst/>
          </a:prstGeom>
        </p:spPr>
        <p:txBody>
          <a:bodyPr wrap="none">
            <a:spAutoFit/>
          </a:bodyPr>
          <a:lstStyle/>
          <a:p>
            <a:r>
              <a:rPr lang="en-US" b="1" dirty="0" smtClean="0"/>
              <a:t>Urgently! ,</a:t>
            </a:r>
            <a:r>
              <a:rPr lang="en-US" b="1" dirty="0" err="1" smtClean="0"/>
              <a:t>Aristarkh</a:t>
            </a:r>
            <a:r>
              <a:rPr lang="en-US" b="1" dirty="0" smtClean="0"/>
              <a:t> </a:t>
            </a:r>
            <a:r>
              <a:rPr lang="en-US" b="1" dirty="0" err="1" smtClean="0"/>
              <a:t>Chernyshev</a:t>
            </a:r>
            <a:endParaRPr lang="en-US" b="1" dirty="0"/>
          </a:p>
        </p:txBody>
      </p:sp>
      <p:sp>
        <p:nvSpPr>
          <p:cNvPr id="7" name="Rectangle 6"/>
          <p:cNvSpPr/>
          <p:nvPr/>
        </p:nvSpPr>
        <p:spPr>
          <a:xfrm>
            <a:off x="457200" y="5418098"/>
            <a:ext cx="8229600" cy="369332"/>
          </a:xfrm>
          <a:prstGeom prst="rect">
            <a:avLst/>
          </a:prstGeom>
        </p:spPr>
        <p:txBody>
          <a:bodyPr wrap="square">
            <a:spAutoFit/>
          </a:bodyPr>
          <a:lstStyle/>
          <a:p>
            <a:r>
              <a:rPr lang="en-US" dirty="0" smtClean="0"/>
              <a:t>a physical info-sculpture that displays news stories from the Internet in real time</a:t>
            </a:r>
            <a:endParaRPr lang="en-US" dirty="0"/>
          </a:p>
        </p:txBody>
      </p:sp>
      <p:sp>
        <p:nvSpPr>
          <p:cNvPr id="8" name="Rectangle 7"/>
          <p:cNvSpPr/>
          <p:nvPr/>
        </p:nvSpPr>
        <p:spPr>
          <a:xfrm>
            <a:off x="381000" y="6248400"/>
            <a:ext cx="9144000" cy="369332"/>
          </a:xfrm>
          <a:prstGeom prst="rect">
            <a:avLst/>
          </a:prstGeom>
        </p:spPr>
        <p:txBody>
          <a:bodyPr wrap="square">
            <a:spAutoFit/>
          </a:bodyPr>
          <a:lstStyle/>
          <a:p>
            <a:r>
              <a:rPr lang="en-US" dirty="0" smtClean="0">
                <a:hlinkClick r:id="rId2"/>
              </a:rPr>
              <a:t>http://www.youtube.com/watch?v=</a:t>
            </a:r>
            <a:r>
              <a:rPr lang="en-US" dirty="0" smtClean="0">
                <a:hlinkClick r:id="rId2"/>
              </a:rPr>
              <a:t>onMn9jQAJqc</a:t>
            </a:r>
            <a:endParaRPr lang="en-US" dirty="0" smtClean="0"/>
          </a:p>
          <a:p>
            <a:endParaRPr lang="en-US" dirty="0"/>
          </a:p>
        </p:txBody>
      </p:sp>
      <p:pic>
        <p:nvPicPr>
          <p:cNvPr id="96259" name="Picture 3"/>
          <p:cNvPicPr>
            <a:picLocks noChangeAspect="1" noChangeArrowheads="1"/>
          </p:cNvPicPr>
          <p:nvPr/>
        </p:nvPicPr>
        <p:blipFill>
          <a:blip r:embed="rId3"/>
          <a:srcRect/>
          <a:stretch>
            <a:fillRect/>
          </a:stretch>
        </p:blipFill>
        <p:spPr bwMode="auto">
          <a:xfrm>
            <a:off x="457200" y="1556266"/>
            <a:ext cx="4648200" cy="3492500"/>
          </a:xfrm>
          <a:prstGeom prst="rect">
            <a:avLst/>
          </a:prstGeom>
          <a:noFill/>
          <a:ln w="9525">
            <a:noFill/>
            <a:miter lim="800000"/>
            <a:headEnd/>
            <a:tailEnd/>
          </a:ln>
          <a:effectLst/>
        </p:spPr>
      </p:pic>
      <p:sp>
        <p:nvSpPr>
          <p:cNvPr id="9" name="Rectangle 8"/>
          <p:cNvSpPr/>
          <p:nvPr/>
        </p:nvSpPr>
        <p:spPr>
          <a:xfrm>
            <a:off x="457200" y="274638"/>
            <a:ext cx="3852337" cy="369332"/>
          </a:xfrm>
          <a:prstGeom prst="rect">
            <a:avLst/>
          </a:prstGeom>
        </p:spPr>
        <p:txBody>
          <a:bodyPr wrap="none">
            <a:spAutoFit/>
          </a:bodyPr>
          <a:lstStyle/>
          <a:p>
            <a:r>
              <a:rPr lang="en-US" dirty="0" smtClean="0"/>
              <a:t>Subject Matter: Urgently Trashed News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Data Visualization</a:t>
            </a:r>
            <a:endParaRPr lang="en-US" dirty="0"/>
          </a:p>
        </p:txBody>
      </p:sp>
      <p:sp>
        <p:nvSpPr>
          <p:cNvPr id="6" name="Text Placeholder 5"/>
          <p:cNvSpPr>
            <a:spLocks noGrp="1"/>
          </p:cNvSpPr>
          <p:nvPr>
            <p:ph type="body" idx="1"/>
          </p:nvPr>
        </p:nvSpPr>
        <p:spPr/>
        <p:txBody>
          <a:bodyPr/>
          <a:lstStyle/>
          <a:p>
            <a:r>
              <a:rPr lang="en-US" dirty="0" smtClean="0"/>
              <a:t>Exploration</a:t>
            </a:r>
            <a:endParaRPr lang="en-US" dirty="0"/>
          </a:p>
        </p:txBody>
      </p:sp>
      <p:sp>
        <p:nvSpPr>
          <p:cNvPr id="7" name="Content Placeholder 6"/>
          <p:cNvSpPr>
            <a:spLocks noGrp="1"/>
          </p:cNvSpPr>
          <p:nvPr>
            <p:ph sz="half" idx="2"/>
          </p:nvPr>
        </p:nvSpPr>
        <p:spPr/>
        <p:txBody>
          <a:bodyPr>
            <a:normAutofit fontScale="92500" lnSpcReduction="10000"/>
          </a:bodyPr>
          <a:lstStyle/>
          <a:p>
            <a:r>
              <a:rPr lang="en-US" b="1" dirty="0" smtClean="0"/>
              <a:t>Data analysis phase</a:t>
            </a:r>
          </a:p>
          <a:p>
            <a:r>
              <a:rPr lang="en-US" b="1" dirty="0" smtClean="0"/>
              <a:t>Translating data set into a visual medium to help you get a sense of what’s inside your data set.</a:t>
            </a:r>
          </a:p>
          <a:p>
            <a:r>
              <a:rPr lang="en-US" b="1" dirty="0" smtClean="0"/>
              <a:t>Used to find the story the data has to tell you.</a:t>
            </a:r>
          </a:p>
          <a:p>
            <a:endParaRPr lang="en-US" dirty="0" smtClean="0"/>
          </a:p>
          <a:p>
            <a:r>
              <a:rPr lang="en-US" sz="1412" dirty="0" smtClean="0"/>
              <a:t>Exploration is generally best done at a high level of granularity. There may be a whole lot of noise in your data, but if you oversimplify or strip out too much information, you could end up missing something important. </a:t>
            </a:r>
          </a:p>
        </p:txBody>
      </p:sp>
      <p:sp>
        <p:nvSpPr>
          <p:cNvPr id="10" name="Text Placeholder 9"/>
          <p:cNvSpPr>
            <a:spLocks noGrp="1"/>
          </p:cNvSpPr>
          <p:nvPr>
            <p:ph type="body" sz="quarter" idx="3"/>
          </p:nvPr>
        </p:nvSpPr>
        <p:spPr/>
        <p:txBody>
          <a:bodyPr/>
          <a:lstStyle/>
          <a:p>
            <a:endParaRPr lang="en-US"/>
          </a:p>
        </p:txBody>
      </p:sp>
      <p:sp>
        <p:nvSpPr>
          <p:cNvPr id="11" name="Content Placeholder 10"/>
          <p:cNvSpPr>
            <a:spLocks noGrp="1"/>
          </p:cNvSpPr>
          <p:nvPr>
            <p:ph sz="quarter" idx="4"/>
          </p:nvPr>
        </p:nvSpPr>
        <p:spPr/>
        <p:txBody>
          <a:bodyPr/>
          <a:lstStyle/>
          <a:p>
            <a:endParaRPr lang="en-US" dirty="0"/>
          </a:p>
        </p:txBody>
      </p:sp>
      <p:pic>
        <p:nvPicPr>
          <p:cNvPr id="18435" name="Picture 3"/>
          <p:cNvPicPr>
            <a:picLocks noChangeAspect="1" noChangeArrowheads="1"/>
          </p:cNvPicPr>
          <p:nvPr/>
        </p:nvPicPr>
        <p:blipFill>
          <a:blip r:embed="rId3"/>
          <a:srcRect/>
          <a:stretch>
            <a:fillRect/>
          </a:stretch>
        </p:blipFill>
        <p:spPr bwMode="auto">
          <a:xfrm>
            <a:off x="4645025" y="2174875"/>
            <a:ext cx="4123268" cy="2319338"/>
          </a:xfrm>
          <a:prstGeom prst="rect">
            <a:avLst/>
          </a:prstGeom>
          <a:noFill/>
          <a:ln w="9525">
            <a:noFill/>
            <a:miter lim="800000"/>
            <a:headEnd/>
            <a:tailEnd/>
          </a:ln>
          <a:effectLst/>
        </p:spPr>
      </p:pic>
      <p:sp>
        <p:nvSpPr>
          <p:cNvPr id="13" name="Rectangle 12"/>
          <p:cNvSpPr/>
          <p:nvPr/>
        </p:nvSpPr>
        <p:spPr>
          <a:xfrm>
            <a:off x="4645025" y="4659868"/>
            <a:ext cx="4107915" cy="369332"/>
          </a:xfrm>
          <a:prstGeom prst="rect">
            <a:avLst/>
          </a:prstGeom>
        </p:spPr>
        <p:txBody>
          <a:bodyPr wrap="none">
            <a:spAutoFit/>
          </a:bodyPr>
          <a:lstStyle/>
          <a:p>
            <a:r>
              <a:rPr lang="en-US" dirty="0" smtClean="0">
                <a:hlinkClick r:id="rId4"/>
              </a:rPr>
              <a:t>http://nytlabs.com/projects/</a:t>
            </a:r>
            <a:r>
              <a:rPr lang="en-US" dirty="0" smtClean="0">
                <a:hlinkClick r:id="rId4"/>
              </a:rPr>
              <a:t>cascade.html</a:t>
            </a:r>
            <a:endParaRPr lang="en-US" dirty="0" smtClean="0"/>
          </a:p>
          <a:p>
            <a:endParaRPr lang="en-US" dirty="0"/>
          </a:p>
        </p:txBody>
      </p:sp>
      <p:sp>
        <p:nvSpPr>
          <p:cNvPr id="9" name="Rectangle 8"/>
          <p:cNvSpPr/>
          <p:nvPr/>
        </p:nvSpPr>
        <p:spPr>
          <a:xfrm>
            <a:off x="457199" y="6310829"/>
            <a:ext cx="4276869" cy="369332"/>
          </a:xfrm>
          <a:prstGeom prst="rect">
            <a:avLst/>
          </a:prstGeom>
        </p:spPr>
        <p:txBody>
          <a:bodyPr wrap="none">
            <a:spAutoFit/>
          </a:bodyPr>
          <a:lstStyle/>
          <a:p>
            <a:r>
              <a:rPr lang="en-US" dirty="0" smtClean="0"/>
              <a:t>Designing Data Visualizations, </a:t>
            </a:r>
            <a:r>
              <a:rPr lang="en-US" dirty="0" err="1" smtClean="0"/>
              <a:t>Oreilly</a:t>
            </a:r>
            <a:r>
              <a:rPr lang="en-US" dirty="0" smtClean="0"/>
              <a:t> Media</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creen shot 2012-03-09 at 1.15.33 PM.png"/>
          <p:cNvPicPr>
            <a:picLocks noGrp="1" noChangeAspect="1"/>
          </p:cNvPicPr>
          <p:nvPr>
            <p:ph idx="1"/>
          </p:nvPr>
        </p:nvPicPr>
        <p:blipFill>
          <a:blip r:embed="rId3"/>
          <a:stretch>
            <a:fillRect/>
          </a:stretch>
        </p:blipFill>
        <p:spPr>
          <a:xfrm>
            <a:off x="6080882" y="1611868"/>
            <a:ext cx="2179755" cy="2011362"/>
          </a:xfrm>
        </p:spPr>
      </p:pic>
      <p:sp>
        <p:nvSpPr>
          <p:cNvPr id="4" name="Rectangle 3"/>
          <p:cNvSpPr/>
          <p:nvPr/>
        </p:nvSpPr>
        <p:spPr>
          <a:xfrm>
            <a:off x="457200" y="5830669"/>
            <a:ext cx="8229600" cy="369332"/>
          </a:xfrm>
          <a:prstGeom prst="rect">
            <a:avLst/>
          </a:prstGeom>
        </p:spPr>
        <p:txBody>
          <a:bodyPr wrap="square">
            <a:spAutoFit/>
          </a:bodyPr>
          <a:lstStyle/>
          <a:p>
            <a:r>
              <a:rPr lang="en-US" dirty="0" smtClean="0">
                <a:hlinkClick r:id="rId4"/>
              </a:rPr>
              <a:t>http://datavisualization.ch/showcases/bodycloud</a:t>
            </a:r>
            <a:r>
              <a:rPr lang="en-US" dirty="0" smtClean="0">
                <a:hlinkClick r:id="rId4"/>
              </a:rPr>
              <a:t>/</a:t>
            </a:r>
            <a:endParaRPr lang="en-US" dirty="0" smtClean="0"/>
          </a:p>
          <a:p>
            <a:endParaRPr lang="en-US" dirty="0"/>
          </a:p>
        </p:txBody>
      </p:sp>
      <p:sp>
        <p:nvSpPr>
          <p:cNvPr id="5" name="Rectangle 4"/>
          <p:cNvSpPr/>
          <p:nvPr/>
        </p:nvSpPr>
        <p:spPr>
          <a:xfrm>
            <a:off x="457200" y="274638"/>
            <a:ext cx="4326826" cy="369332"/>
          </a:xfrm>
          <a:prstGeom prst="rect">
            <a:avLst/>
          </a:prstGeom>
        </p:spPr>
        <p:txBody>
          <a:bodyPr wrap="none">
            <a:spAutoFit/>
          </a:bodyPr>
          <a:lstStyle/>
          <a:p>
            <a:r>
              <a:rPr lang="en-US" dirty="0" smtClean="0"/>
              <a:t>Subject Matter: Dynamic Human Movement</a:t>
            </a:r>
            <a:endParaRPr lang="en-US" dirty="0"/>
          </a:p>
        </p:txBody>
      </p:sp>
      <p:sp>
        <p:nvSpPr>
          <p:cNvPr id="6" name="Rectangle 5"/>
          <p:cNvSpPr/>
          <p:nvPr/>
        </p:nvSpPr>
        <p:spPr>
          <a:xfrm>
            <a:off x="3026781" y="4806434"/>
            <a:ext cx="1250237" cy="369332"/>
          </a:xfrm>
          <a:prstGeom prst="rect">
            <a:avLst/>
          </a:prstGeom>
        </p:spPr>
        <p:txBody>
          <a:bodyPr wrap="none">
            <a:spAutoFit/>
          </a:bodyPr>
          <a:lstStyle/>
          <a:p>
            <a:r>
              <a:rPr lang="en-US" dirty="0" smtClean="0"/>
              <a:t>Body Cloud</a:t>
            </a:r>
            <a:endParaRPr lang="en-US" dirty="0"/>
          </a:p>
        </p:txBody>
      </p:sp>
      <p:pic>
        <p:nvPicPr>
          <p:cNvPr id="113667" name="Picture 3"/>
          <p:cNvPicPr>
            <a:picLocks noChangeAspect="1" noChangeArrowheads="1"/>
          </p:cNvPicPr>
          <p:nvPr/>
        </p:nvPicPr>
        <p:blipFill>
          <a:blip r:embed="rId5"/>
          <a:srcRect l="11382" r="17299"/>
          <a:stretch>
            <a:fillRect/>
          </a:stretch>
        </p:blipFill>
        <p:spPr bwMode="auto">
          <a:xfrm>
            <a:off x="457200" y="1611868"/>
            <a:ext cx="3819818" cy="3009900"/>
          </a:xfrm>
          <a:prstGeom prst="rect">
            <a:avLst/>
          </a:prstGeom>
          <a:noFill/>
          <a:ln w="9525">
            <a:noFill/>
            <a:miter lim="800000"/>
            <a:headEnd/>
            <a:tailEnd/>
          </a:ln>
          <a:effectLst/>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1314" name="Picture 2"/>
          <p:cNvPicPr>
            <a:picLocks noChangeAspect="1" noChangeArrowheads="1"/>
          </p:cNvPicPr>
          <p:nvPr/>
        </p:nvPicPr>
        <p:blipFill>
          <a:blip r:embed="rId3"/>
          <a:srcRect/>
          <a:stretch>
            <a:fillRect/>
          </a:stretch>
        </p:blipFill>
        <p:spPr bwMode="auto">
          <a:xfrm>
            <a:off x="457200" y="1600200"/>
            <a:ext cx="7620000" cy="3810000"/>
          </a:xfrm>
          <a:prstGeom prst="rect">
            <a:avLst/>
          </a:prstGeom>
          <a:noFill/>
          <a:ln w="9525">
            <a:noFill/>
            <a:miter lim="800000"/>
            <a:headEnd/>
            <a:tailEnd/>
          </a:ln>
          <a:effectLst/>
        </p:spPr>
      </p:pic>
      <p:sp>
        <p:nvSpPr>
          <p:cNvPr id="5" name="Rectangle 4"/>
          <p:cNvSpPr/>
          <p:nvPr/>
        </p:nvSpPr>
        <p:spPr>
          <a:xfrm>
            <a:off x="457200" y="5756831"/>
            <a:ext cx="2056973" cy="369332"/>
          </a:xfrm>
          <a:prstGeom prst="rect">
            <a:avLst/>
          </a:prstGeom>
        </p:spPr>
        <p:txBody>
          <a:bodyPr wrap="none">
            <a:spAutoFit/>
          </a:bodyPr>
          <a:lstStyle/>
          <a:p>
            <a:r>
              <a:rPr lang="en-US" dirty="0" smtClean="0"/>
              <a:t>SMS to </a:t>
            </a:r>
            <a:r>
              <a:rPr lang="en-US" dirty="0" err="1" smtClean="0"/>
              <a:t>paperplanes</a:t>
            </a:r>
            <a:endParaRPr lang="en-US" dirty="0"/>
          </a:p>
        </p:txBody>
      </p:sp>
      <p:sp>
        <p:nvSpPr>
          <p:cNvPr id="6" name="Rectangle 5"/>
          <p:cNvSpPr/>
          <p:nvPr/>
        </p:nvSpPr>
        <p:spPr>
          <a:xfrm>
            <a:off x="3040774" y="5756831"/>
            <a:ext cx="1531226" cy="369332"/>
          </a:xfrm>
          <a:prstGeom prst="rect">
            <a:avLst/>
          </a:prstGeom>
        </p:spPr>
        <p:txBody>
          <a:bodyPr wrap="none">
            <a:spAutoFit/>
          </a:bodyPr>
          <a:lstStyle/>
          <a:p>
            <a:r>
              <a:rPr lang="en-US" dirty="0" smtClean="0"/>
              <a:t>Christian </a:t>
            </a:r>
            <a:r>
              <a:rPr lang="en-US" dirty="0" err="1" smtClean="0"/>
              <a:t>Groß</a:t>
            </a:r>
            <a:r>
              <a:rPr lang="en-US" dirty="0" smtClean="0"/>
              <a:t> </a:t>
            </a:r>
            <a:endParaRPr lang="en-US" dirty="0"/>
          </a:p>
        </p:txBody>
      </p:sp>
      <p:sp>
        <p:nvSpPr>
          <p:cNvPr id="7" name="Rectangle 6"/>
          <p:cNvSpPr/>
          <p:nvPr/>
        </p:nvSpPr>
        <p:spPr>
          <a:xfrm>
            <a:off x="457200" y="6211669"/>
            <a:ext cx="8229600" cy="369332"/>
          </a:xfrm>
          <a:prstGeom prst="rect">
            <a:avLst/>
          </a:prstGeom>
        </p:spPr>
        <p:txBody>
          <a:bodyPr wrap="square">
            <a:spAutoFit/>
          </a:bodyPr>
          <a:lstStyle/>
          <a:p>
            <a:r>
              <a:rPr lang="en-US" dirty="0" smtClean="0">
                <a:hlinkClick r:id="rId4"/>
              </a:rPr>
              <a:t>http://www.christiangross.info/en/sms-to-paper-airplanes</a:t>
            </a:r>
            <a:r>
              <a:rPr lang="en-US" dirty="0" smtClean="0">
                <a:hlinkClick r:id="rId4"/>
              </a:rPr>
              <a:t>/</a:t>
            </a:r>
            <a:endParaRPr lang="en-US" dirty="0" smtClean="0"/>
          </a:p>
          <a:p>
            <a:endParaRPr lang="en-US" dirty="0"/>
          </a:p>
        </p:txBody>
      </p:sp>
      <p:sp>
        <p:nvSpPr>
          <p:cNvPr id="8" name="Rectangle 7"/>
          <p:cNvSpPr/>
          <p:nvPr/>
        </p:nvSpPr>
        <p:spPr>
          <a:xfrm>
            <a:off x="457200" y="274638"/>
            <a:ext cx="4480714" cy="369332"/>
          </a:xfrm>
          <a:prstGeom prst="rect">
            <a:avLst/>
          </a:prstGeom>
        </p:spPr>
        <p:txBody>
          <a:bodyPr wrap="none">
            <a:spAutoFit/>
          </a:bodyPr>
          <a:lstStyle/>
          <a:p>
            <a:r>
              <a:rPr lang="en-US" dirty="0" smtClean="0"/>
              <a:t>Subject Matter : Long Distance SMS Messages</a:t>
            </a:r>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35844" name="Picture 4"/>
          <p:cNvPicPr>
            <a:picLocks noChangeAspect="1" noChangeArrowheads="1"/>
          </p:cNvPicPr>
          <p:nvPr/>
        </p:nvPicPr>
        <p:blipFill>
          <a:blip r:embed="rId2"/>
          <a:srcRect/>
          <a:stretch>
            <a:fillRect/>
          </a:stretch>
        </p:blipFill>
        <p:spPr bwMode="auto">
          <a:xfrm>
            <a:off x="1752600" y="1583883"/>
            <a:ext cx="5880100" cy="4054917"/>
          </a:xfrm>
          <a:prstGeom prst="rect">
            <a:avLst/>
          </a:prstGeom>
          <a:noFill/>
          <a:ln w="9525">
            <a:noFill/>
            <a:miter lim="800000"/>
            <a:headEnd/>
            <a:tailEnd/>
          </a:ln>
          <a:effectLst/>
        </p:spPr>
      </p:pic>
      <p:sp>
        <p:nvSpPr>
          <p:cNvPr id="7" name="Rectangle 6"/>
          <p:cNvSpPr/>
          <p:nvPr/>
        </p:nvSpPr>
        <p:spPr>
          <a:xfrm>
            <a:off x="457200" y="5966936"/>
            <a:ext cx="3176020" cy="369332"/>
          </a:xfrm>
          <a:prstGeom prst="rect">
            <a:avLst/>
          </a:prstGeom>
        </p:spPr>
        <p:txBody>
          <a:bodyPr wrap="none">
            <a:spAutoFit/>
          </a:bodyPr>
          <a:lstStyle/>
          <a:p>
            <a:r>
              <a:rPr lang="en-US" dirty="0" smtClean="0"/>
              <a:t>Erik </a:t>
            </a:r>
            <a:r>
              <a:rPr lang="en-US" dirty="0" err="1" smtClean="0"/>
              <a:t>Kessels</a:t>
            </a:r>
            <a:r>
              <a:rPr lang="en-US" dirty="0" smtClean="0"/>
              <a:t>, 24 hours in photos:</a:t>
            </a:r>
            <a:endParaRPr lang="en-US" dirty="0"/>
          </a:p>
        </p:txBody>
      </p:sp>
      <p:sp>
        <p:nvSpPr>
          <p:cNvPr id="9" name="Rectangle 8"/>
          <p:cNvSpPr/>
          <p:nvPr/>
        </p:nvSpPr>
        <p:spPr>
          <a:xfrm>
            <a:off x="457200" y="6336268"/>
            <a:ext cx="8305800" cy="369332"/>
          </a:xfrm>
          <a:prstGeom prst="rect">
            <a:avLst/>
          </a:prstGeom>
        </p:spPr>
        <p:txBody>
          <a:bodyPr wrap="square">
            <a:spAutoFit/>
          </a:bodyPr>
          <a:lstStyle/>
          <a:p>
            <a:r>
              <a:rPr lang="en-US" dirty="0" smtClean="0">
                <a:hlinkClick r:id="rId3"/>
              </a:rPr>
              <a:t>http://www.creativereview.co.uk/cr-blog/2011/november/24-hours-in-</a:t>
            </a:r>
            <a:r>
              <a:rPr lang="en-US" dirty="0" smtClean="0">
                <a:hlinkClick r:id="rId3"/>
              </a:rPr>
              <a:t>photos</a:t>
            </a:r>
            <a:endParaRPr lang="en-US" dirty="0" smtClean="0"/>
          </a:p>
          <a:p>
            <a:endParaRPr lang="en-US" dirty="0"/>
          </a:p>
        </p:txBody>
      </p:sp>
      <p:sp>
        <p:nvSpPr>
          <p:cNvPr id="8" name="Rectangle 7"/>
          <p:cNvSpPr/>
          <p:nvPr/>
        </p:nvSpPr>
        <p:spPr>
          <a:xfrm>
            <a:off x="457200" y="274638"/>
            <a:ext cx="3870208" cy="369332"/>
          </a:xfrm>
          <a:prstGeom prst="rect">
            <a:avLst/>
          </a:prstGeom>
        </p:spPr>
        <p:txBody>
          <a:bodyPr wrap="none">
            <a:spAutoFit/>
          </a:bodyPr>
          <a:lstStyle/>
          <a:p>
            <a:r>
              <a:rPr lang="en-US" dirty="0" smtClean="0"/>
              <a:t>Subject Matter : Massive </a:t>
            </a:r>
            <a:r>
              <a:rPr lang="en-US" dirty="0" err="1" smtClean="0"/>
              <a:t>Flickr</a:t>
            </a:r>
            <a:r>
              <a:rPr lang="en-US" dirty="0" smtClean="0"/>
              <a:t> Uploads</a:t>
            </a:r>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r="45833" b="68024"/>
          <a:stretch>
            <a:fillRect/>
          </a:stretch>
        </p:blipFill>
        <p:spPr bwMode="auto">
          <a:xfrm>
            <a:off x="457200" y="1828800"/>
            <a:ext cx="4683264" cy="335280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l="30556" t="30230"/>
          <a:stretch>
            <a:fillRect/>
          </a:stretch>
        </p:blipFill>
        <p:spPr bwMode="auto">
          <a:xfrm>
            <a:off x="5293680" y="1828800"/>
            <a:ext cx="3216805" cy="3919390"/>
          </a:xfrm>
          <a:prstGeom prst="rect">
            <a:avLst/>
          </a:prstGeom>
          <a:noFill/>
          <a:ln w="9525">
            <a:noFill/>
            <a:miter lim="800000"/>
            <a:headEnd/>
            <a:tailEnd/>
          </a:ln>
          <a:effectLst/>
        </p:spPr>
      </p:pic>
      <p:sp>
        <p:nvSpPr>
          <p:cNvPr id="10" name="Title 9"/>
          <p:cNvSpPr>
            <a:spLocks noGrp="1"/>
          </p:cNvSpPr>
          <p:nvPr>
            <p:ph type="title"/>
          </p:nvPr>
        </p:nvSpPr>
        <p:spPr/>
        <p:txBody>
          <a:bodyPr/>
          <a:lstStyle/>
          <a:p>
            <a:endParaRPr lang="en-US"/>
          </a:p>
        </p:txBody>
      </p:sp>
      <p:sp>
        <p:nvSpPr>
          <p:cNvPr id="12" name="Rectangle 11"/>
          <p:cNvSpPr/>
          <p:nvPr/>
        </p:nvSpPr>
        <p:spPr>
          <a:xfrm>
            <a:off x="304800" y="6400800"/>
            <a:ext cx="3454867" cy="369332"/>
          </a:xfrm>
          <a:prstGeom prst="rect">
            <a:avLst/>
          </a:prstGeom>
        </p:spPr>
        <p:txBody>
          <a:bodyPr wrap="none">
            <a:spAutoFit/>
          </a:bodyPr>
          <a:lstStyle/>
          <a:p>
            <a:r>
              <a:rPr lang="en-US" dirty="0" smtClean="0"/>
              <a:t>Wonderland. 2005 , </a:t>
            </a:r>
            <a:r>
              <a:rPr lang="en-US" dirty="0" err="1" smtClean="0"/>
              <a:t>Yeon</a:t>
            </a:r>
            <a:r>
              <a:rPr lang="en-US" dirty="0" smtClean="0"/>
              <a:t> </a:t>
            </a:r>
            <a:r>
              <a:rPr lang="en-US" dirty="0" err="1" smtClean="0"/>
              <a:t>Doo</a:t>
            </a:r>
            <a:r>
              <a:rPr lang="en-US" dirty="0" smtClean="0"/>
              <a:t> Jung</a:t>
            </a:r>
            <a:endParaRPr lang="en-US" dirty="0"/>
          </a:p>
        </p:txBody>
      </p:sp>
      <p:sp>
        <p:nvSpPr>
          <p:cNvPr id="6" name="Rectangle 5"/>
          <p:cNvSpPr/>
          <p:nvPr/>
        </p:nvSpPr>
        <p:spPr>
          <a:xfrm>
            <a:off x="457200" y="274638"/>
            <a:ext cx="4836480" cy="369332"/>
          </a:xfrm>
          <a:prstGeom prst="rect">
            <a:avLst/>
          </a:prstGeom>
        </p:spPr>
        <p:txBody>
          <a:bodyPr wrap="none">
            <a:spAutoFit/>
          </a:bodyPr>
          <a:lstStyle/>
          <a:p>
            <a:r>
              <a:rPr lang="en-US" dirty="0" smtClean="0"/>
              <a:t>Subject Matter : Fantasy and dreams of childhood</a:t>
            </a:r>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Artists &amp; Organizations</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Organizations</a:t>
            </a:r>
          </a:p>
          <a:p>
            <a:pPr lvl="1"/>
            <a:r>
              <a:rPr lang="en-US" dirty="0" err="1" smtClean="0"/>
              <a:t>NYTimes</a:t>
            </a:r>
            <a:r>
              <a:rPr lang="en-US" dirty="0" smtClean="0"/>
              <a:t> R &amp; D Lab </a:t>
            </a:r>
            <a:r>
              <a:rPr lang="en-US" dirty="0" smtClean="0">
                <a:hlinkClick r:id="rId2"/>
              </a:rPr>
              <a:t>http://nytlabs.com/</a:t>
            </a:r>
            <a:endParaRPr lang="en-US" dirty="0" smtClean="0"/>
          </a:p>
          <a:p>
            <a:pPr lvl="1"/>
            <a:r>
              <a:rPr lang="en-US" dirty="0" smtClean="0"/>
              <a:t>IBM Many Eyes </a:t>
            </a:r>
            <a:r>
              <a:rPr lang="en-US" dirty="0" smtClean="0">
                <a:hlinkClick r:id="rId3"/>
              </a:rPr>
              <a:t>http://www-958.ibm.com</a:t>
            </a:r>
            <a:endParaRPr lang="en-US" dirty="0" smtClean="0"/>
          </a:p>
          <a:p>
            <a:pPr lvl="1"/>
            <a:r>
              <a:rPr lang="en-US" dirty="0" smtClean="0"/>
              <a:t>MIT Sensible City Lab </a:t>
            </a:r>
            <a:r>
              <a:rPr lang="en-US" dirty="0" smtClean="0">
                <a:hlinkClick r:id="rId4"/>
              </a:rPr>
              <a:t>http://senseable.mit.edu/</a:t>
            </a:r>
            <a:endParaRPr lang="en-US" dirty="0" smtClean="0"/>
          </a:p>
          <a:p>
            <a:pPr lvl="1"/>
            <a:r>
              <a:rPr lang="en-US" dirty="0" smtClean="0"/>
              <a:t>Software Studies Lab by Lev </a:t>
            </a:r>
            <a:r>
              <a:rPr lang="en-US" dirty="0" err="1" smtClean="0"/>
              <a:t>Manovich</a:t>
            </a:r>
            <a:r>
              <a:rPr lang="en-US" dirty="0" smtClean="0"/>
              <a:t> </a:t>
            </a:r>
            <a:r>
              <a:rPr lang="en-US" dirty="0" smtClean="0">
                <a:hlinkClick r:id="rId5"/>
              </a:rPr>
              <a:t>http://lab.softwarestudies.com/</a:t>
            </a:r>
            <a:endParaRPr lang="en-US" dirty="0" smtClean="0"/>
          </a:p>
          <a:p>
            <a:pPr lvl="1"/>
            <a:endParaRPr lang="en-US" dirty="0" smtClean="0"/>
          </a:p>
          <a:p>
            <a:r>
              <a:rPr lang="en-US" dirty="0" smtClean="0"/>
              <a:t>Artist </a:t>
            </a:r>
          </a:p>
          <a:p>
            <a:pPr lvl="1"/>
            <a:r>
              <a:rPr lang="en-US" dirty="0" smtClean="0"/>
              <a:t>Lev </a:t>
            </a:r>
            <a:r>
              <a:rPr lang="en-US" dirty="0" err="1" smtClean="0"/>
              <a:t>Manovich</a:t>
            </a:r>
            <a:r>
              <a:rPr lang="en-US" dirty="0" smtClean="0"/>
              <a:t> </a:t>
            </a:r>
            <a:r>
              <a:rPr lang="en-US" dirty="0" smtClean="0">
                <a:hlinkClick r:id="rId6"/>
              </a:rPr>
              <a:t>http://manovich.net</a:t>
            </a:r>
            <a:endParaRPr lang="en-US" dirty="0" smtClean="0"/>
          </a:p>
          <a:p>
            <a:pPr lvl="1"/>
            <a:r>
              <a:rPr lang="en-US" dirty="0" smtClean="0"/>
              <a:t>Aaron </a:t>
            </a:r>
            <a:r>
              <a:rPr lang="en-US" dirty="0" err="1" smtClean="0"/>
              <a:t>Koblin</a:t>
            </a:r>
            <a:r>
              <a:rPr lang="en-US" dirty="0" smtClean="0"/>
              <a:t>	</a:t>
            </a:r>
            <a:r>
              <a:rPr lang="en-US" dirty="0" smtClean="0">
                <a:hlinkClick r:id="rId7"/>
              </a:rPr>
              <a:t>http://www.aaronkoblin.com/</a:t>
            </a:r>
            <a:endParaRPr lang="en-US" dirty="0" smtClean="0"/>
          </a:p>
          <a:p>
            <a:pPr lvl="1"/>
            <a:r>
              <a:rPr lang="en-US" dirty="0" smtClean="0"/>
              <a:t>Jonathan Harris </a:t>
            </a:r>
            <a:r>
              <a:rPr lang="en-US" dirty="0" smtClean="0">
                <a:hlinkClick r:id="rId8"/>
              </a:rPr>
              <a:t>http://www.number27.org/</a:t>
            </a:r>
            <a:r>
              <a:rPr lang="en-US" dirty="0" smtClean="0"/>
              <a:t>  </a:t>
            </a:r>
          </a:p>
          <a:p>
            <a:pPr lvl="1"/>
            <a:r>
              <a:rPr lang="en-US" dirty="0" smtClean="0"/>
              <a:t>Martin Wattenberg </a:t>
            </a:r>
            <a:r>
              <a:rPr lang="en-US" dirty="0" smtClean="0">
                <a:hlinkClick r:id="rId9"/>
              </a:rPr>
              <a:t>http://www.bewitched.com/</a:t>
            </a:r>
            <a:endParaRPr lang="en-US" dirty="0" smtClean="0"/>
          </a:p>
          <a:p>
            <a:pPr lvl="1"/>
            <a:r>
              <a:rPr lang="en-US" sz="2824" dirty="0" err="1" smtClean="0"/>
              <a:t>Jer</a:t>
            </a:r>
            <a:r>
              <a:rPr lang="en-US" sz="2824" dirty="0" smtClean="0"/>
              <a:t> Thorp </a:t>
            </a:r>
            <a:r>
              <a:rPr lang="en-US" sz="2824" dirty="0" smtClean="0">
                <a:hlinkClick r:id="rId10"/>
              </a:rPr>
              <a:t>http://blog.blprnt.com/</a:t>
            </a:r>
            <a:endParaRPr lang="en-US" sz="2824" dirty="0" smtClean="0"/>
          </a:p>
          <a:p>
            <a:pPr lvl="1"/>
            <a:r>
              <a:rPr lang="en-US" sz="2824" dirty="0" smtClean="0"/>
              <a:t>George </a:t>
            </a:r>
            <a:r>
              <a:rPr lang="en-US" sz="2824" dirty="0" err="1" smtClean="0"/>
              <a:t>Legrady</a:t>
            </a:r>
            <a:r>
              <a:rPr lang="en-US" sz="2824" dirty="0" smtClean="0"/>
              <a:t> </a:t>
            </a:r>
            <a:r>
              <a:rPr lang="en-US" sz="2824" dirty="0" smtClean="0">
                <a:hlinkClick r:id="rId11"/>
              </a:rPr>
              <a:t>http://www.georgelegrady.com/</a:t>
            </a:r>
            <a:endParaRPr lang="en-US" sz="2824" dirty="0" smtClean="0"/>
          </a:p>
          <a:p>
            <a:pPr lvl="1"/>
            <a:r>
              <a:rPr lang="en-US" sz="2824" dirty="0" smtClean="0"/>
              <a:t>Ben Fry </a:t>
            </a:r>
            <a:r>
              <a:rPr lang="en-US" sz="2824" dirty="0" smtClean="0">
                <a:hlinkClick r:id="rId12"/>
              </a:rPr>
              <a:t>http://</a:t>
            </a:r>
            <a:r>
              <a:rPr lang="en-US" sz="2824" smtClean="0">
                <a:hlinkClick r:id="rId12"/>
              </a:rPr>
              <a:t>benfry.com/</a:t>
            </a:r>
            <a:endParaRPr lang="en-US" sz="2824" smtClean="0"/>
          </a:p>
          <a:p>
            <a:pPr lvl="1"/>
            <a:r>
              <a:rPr lang="en-US" dirty="0" smtClean="0"/>
              <a:t>Nicholas </a:t>
            </a:r>
            <a:r>
              <a:rPr lang="en-US" dirty="0" err="1" smtClean="0"/>
              <a:t>Feltron</a:t>
            </a:r>
            <a:r>
              <a:rPr lang="en-US" dirty="0" smtClean="0"/>
              <a:t> </a:t>
            </a:r>
            <a:r>
              <a:rPr lang="en-US" dirty="0" smtClean="0">
                <a:hlinkClick r:id="rId13"/>
              </a:rPr>
              <a:t>http://feltron.com</a:t>
            </a:r>
            <a:r>
              <a:rPr lang="en-US" dirty="0" smtClean="0"/>
              <a:t> </a:t>
            </a:r>
            <a:r>
              <a:rPr lang="en-US" sz="1882" dirty="0" smtClean="0"/>
              <a:t>(Information Design)</a:t>
            </a:r>
          </a:p>
          <a:p>
            <a:pPr lvl="1"/>
            <a:r>
              <a:rPr lang="en-US" sz="2857" dirty="0" smtClean="0"/>
              <a:t>Edward </a:t>
            </a:r>
            <a:r>
              <a:rPr lang="en-US" sz="2857" dirty="0" err="1" smtClean="0"/>
              <a:t>Tufte</a:t>
            </a:r>
            <a:r>
              <a:rPr lang="en-US" sz="2857" dirty="0" smtClean="0"/>
              <a:t> </a:t>
            </a:r>
            <a:r>
              <a:rPr lang="en-US" sz="2857" dirty="0" smtClean="0">
                <a:hlinkClick r:id="rId14"/>
              </a:rPr>
              <a:t>http://www.edwardtufte.com/tufte/</a:t>
            </a:r>
            <a:r>
              <a:rPr lang="en-US" sz="2857" dirty="0" smtClean="0"/>
              <a:t>    </a:t>
            </a:r>
            <a:r>
              <a:rPr lang="en-US" sz="1920" dirty="0" smtClean="0"/>
              <a:t>(Information Design) </a:t>
            </a:r>
            <a:endParaRPr lang="en-US" dirty="0" smtClean="0"/>
          </a:p>
          <a:p>
            <a:pPr lvl="1"/>
            <a:endParaRPr lang="en-US" dirty="0" smtClean="0"/>
          </a:p>
          <a:p>
            <a:pPr lvl="1"/>
            <a:endParaRPr lang="en-US" dirty="0" smtClean="0"/>
          </a:p>
          <a:p>
            <a:pPr lvl="1"/>
            <a:endParaRPr lang="en-US" dirty="0" smtClean="0"/>
          </a:p>
          <a:p>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Blog</a:t>
            </a:r>
            <a:r>
              <a:rPr lang="en-US" dirty="0" smtClean="0"/>
              <a:t>, Websites, Books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Blog/Websites</a:t>
            </a:r>
            <a:endParaRPr lang="en-US" dirty="0" smtClean="0">
              <a:hlinkClick r:id="rId3"/>
            </a:endParaRPr>
          </a:p>
          <a:p>
            <a:pPr lvl="1"/>
            <a:r>
              <a:rPr lang="en-US" dirty="0" smtClean="0">
                <a:hlinkClick r:id="rId3"/>
              </a:rPr>
              <a:t>http://www.visualcomplexity.com/</a:t>
            </a:r>
            <a:endParaRPr lang="en-US" dirty="0" smtClean="0"/>
          </a:p>
          <a:p>
            <a:pPr lvl="1"/>
            <a:r>
              <a:rPr lang="en-US" dirty="0" smtClean="0">
                <a:hlinkClick r:id="rId4"/>
              </a:rPr>
              <a:t>http://infosthetics.com/</a:t>
            </a:r>
            <a:endParaRPr lang="en-US" dirty="0" smtClean="0"/>
          </a:p>
          <a:p>
            <a:pPr lvl="1"/>
            <a:r>
              <a:rPr lang="en-US" dirty="0" smtClean="0">
                <a:hlinkClick r:id="rId5"/>
              </a:rPr>
              <a:t>http://flowingdata.com/</a:t>
            </a:r>
            <a:endParaRPr lang="en-US" dirty="0" smtClean="0"/>
          </a:p>
          <a:p>
            <a:pPr lvl="1"/>
            <a:r>
              <a:rPr lang="en-US" dirty="0" smtClean="0">
                <a:hlinkClick r:id="rId6"/>
              </a:rPr>
              <a:t>http://www.visualizing.org/</a:t>
            </a:r>
            <a:endParaRPr lang="en-US" dirty="0" smtClean="0"/>
          </a:p>
          <a:p>
            <a:pPr lvl="1"/>
            <a:r>
              <a:rPr lang="en-US" dirty="0" smtClean="0">
                <a:hlinkClick r:id="rId7"/>
              </a:rPr>
              <a:t>http://datavisualization.ch/</a:t>
            </a:r>
            <a:endParaRPr lang="en-US" dirty="0" smtClean="0"/>
          </a:p>
          <a:p>
            <a:pPr lvl="1"/>
            <a:endParaRPr lang="en-US" dirty="0" smtClean="0"/>
          </a:p>
          <a:p>
            <a:r>
              <a:rPr lang="en-US" dirty="0" smtClean="0"/>
              <a:t>Books</a:t>
            </a:r>
          </a:p>
          <a:p>
            <a:pPr lvl="1"/>
            <a:r>
              <a:rPr lang="en-US" dirty="0" smtClean="0"/>
              <a:t>Data flow  1, Data flow 2, Gestalten   </a:t>
            </a:r>
            <a:r>
              <a:rPr lang="en-US" sz="1600" dirty="0" smtClean="0"/>
              <a:t>(Information Design)</a:t>
            </a:r>
          </a:p>
          <a:p>
            <a:pPr lvl="1"/>
            <a:r>
              <a:rPr lang="en-US" sz="3200" dirty="0" smtClean="0">
                <a:solidFill>
                  <a:prstClr val="black"/>
                </a:solidFill>
              </a:rPr>
              <a:t>Beautiful Visualization, </a:t>
            </a:r>
            <a:r>
              <a:rPr lang="en-US" sz="3200" dirty="0" err="1" smtClean="0">
                <a:solidFill>
                  <a:prstClr val="black"/>
                </a:solidFill>
              </a:rPr>
              <a:t>Oreilly</a:t>
            </a:r>
            <a:r>
              <a:rPr lang="en-US" sz="3200" dirty="0" smtClean="0">
                <a:solidFill>
                  <a:prstClr val="black"/>
                </a:solidFill>
              </a:rPr>
              <a:t> Media</a:t>
            </a:r>
          </a:p>
          <a:p>
            <a:pPr lvl="1"/>
            <a:r>
              <a:rPr lang="en-US" sz="3200" dirty="0" smtClean="0">
                <a:solidFill>
                  <a:prstClr val="black"/>
                </a:solidFill>
              </a:rPr>
              <a:t>Designing Data Visualizations, </a:t>
            </a:r>
            <a:r>
              <a:rPr lang="en-US" sz="3200" dirty="0" err="1" smtClean="0">
                <a:solidFill>
                  <a:prstClr val="black"/>
                </a:solidFill>
              </a:rPr>
              <a:t>Oreilly</a:t>
            </a:r>
            <a:r>
              <a:rPr lang="en-US" sz="3200" dirty="0" smtClean="0">
                <a:solidFill>
                  <a:prstClr val="black"/>
                </a:solidFill>
              </a:rPr>
              <a:t> Media</a:t>
            </a:r>
          </a:p>
          <a:p>
            <a:pPr lvl="1"/>
            <a:endParaRPr lang="en-US" sz="1600" dirty="0" smtClean="0"/>
          </a:p>
          <a:p>
            <a:pPr lvl="1"/>
            <a:endParaRPr lang="en-US" sz="1600" dirty="0" smtClean="0">
              <a:hlinkClick r:id="rId3"/>
            </a:endParaRPr>
          </a:p>
          <a:p>
            <a:pPr lvl="1"/>
            <a:endParaRPr lang="en-US" dirty="0" smtClean="0"/>
          </a:p>
          <a:p>
            <a:endParaRPr lang="en-US" dirty="0" smtClean="0"/>
          </a:p>
          <a:p>
            <a:endParaRPr lang="en-US" dirty="0" smtClean="0"/>
          </a:p>
          <a:p>
            <a:endParaRPr lang="en-US" dirty="0" smtClean="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11" name="Content Placeholder 10" descr="ca_closeup.png"/>
          <p:cNvPicPr>
            <a:picLocks noGrp="1" noChangeAspect="1"/>
          </p:cNvPicPr>
          <p:nvPr>
            <p:ph idx="1"/>
          </p:nvPr>
        </p:nvPicPr>
        <p:blipFill>
          <a:blip r:embed="rId2"/>
          <a:stretch>
            <a:fillRect/>
          </a:stretch>
        </p:blipFill>
        <p:spPr>
          <a:xfrm>
            <a:off x="277989" y="1013619"/>
            <a:ext cx="8588022" cy="4830762"/>
          </a:xfr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Data Visualization</a:t>
            </a:r>
            <a:endParaRPr lang="en-US" dirty="0"/>
          </a:p>
        </p:txBody>
      </p:sp>
      <p:sp>
        <p:nvSpPr>
          <p:cNvPr id="6" name="Text Placeholder 5"/>
          <p:cNvSpPr>
            <a:spLocks noGrp="1"/>
          </p:cNvSpPr>
          <p:nvPr>
            <p:ph type="body" idx="1"/>
          </p:nvPr>
        </p:nvSpPr>
        <p:spPr/>
        <p:txBody>
          <a:bodyPr/>
          <a:lstStyle/>
          <a:p>
            <a:r>
              <a:rPr lang="en-US" dirty="0" smtClean="0"/>
              <a:t>Explanation</a:t>
            </a:r>
            <a:endParaRPr lang="en-US" dirty="0"/>
          </a:p>
        </p:txBody>
      </p:sp>
      <p:sp>
        <p:nvSpPr>
          <p:cNvPr id="7" name="Content Placeholder 6"/>
          <p:cNvSpPr>
            <a:spLocks noGrp="1"/>
          </p:cNvSpPr>
          <p:nvPr>
            <p:ph sz="half" idx="2"/>
          </p:nvPr>
        </p:nvSpPr>
        <p:spPr/>
        <p:txBody>
          <a:bodyPr>
            <a:normAutofit fontScale="55000" lnSpcReduction="20000"/>
          </a:bodyPr>
          <a:lstStyle/>
          <a:p>
            <a:r>
              <a:rPr lang="en-US" sz="3600" b="1" dirty="0" smtClean="0"/>
              <a:t>Part of the presentation phase. </a:t>
            </a:r>
          </a:p>
          <a:p>
            <a:r>
              <a:rPr lang="en-US" sz="3600" b="1" dirty="0" smtClean="0"/>
              <a:t>Selecting focused data that will support the story you are trying to tell.</a:t>
            </a:r>
          </a:p>
          <a:p>
            <a:r>
              <a:rPr lang="en-US" sz="3600" b="1" dirty="0" smtClean="0"/>
              <a:t>You already know what the data has to say, and you are trying to tell that story to somebody else.</a:t>
            </a:r>
          </a:p>
          <a:p>
            <a:pPr>
              <a:buNone/>
            </a:pPr>
            <a:r>
              <a:rPr lang="en-US" b="1" dirty="0" smtClean="0"/>
              <a:t> </a:t>
            </a:r>
          </a:p>
          <a:p>
            <a:r>
              <a:rPr lang="en-US" dirty="0" smtClean="0"/>
              <a:t>Such a visualization may stand on its own, or may be part of a larger presentation, such as a speech, a newspaper article, or a report. In these scenarios, there is some supporting narrative—written or verbal— that further explains things.</a:t>
            </a:r>
            <a:endParaRPr lang="en-US" dirty="0"/>
          </a:p>
        </p:txBody>
      </p:sp>
      <p:sp>
        <p:nvSpPr>
          <p:cNvPr id="12" name="Rectangle 11"/>
          <p:cNvSpPr/>
          <p:nvPr/>
        </p:nvSpPr>
        <p:spPr>
          <a:xfrm>
            <a:off x="5026824" y="4419600"/>
            <a:ext cx="3659976" cy="369332"/>
          </a:xfrm>
          <a:prstGeom prst="rect">
            <a:avLst/>
          </a:prstGeom>
        </p:spPr>
        <p:txBody>
          <a:bodyPr wrap="none">
            <a:spAutoFit/>
          </a:bodyPr>
          <a:lstStyle/>
          <a:p>
            <a:r>
              <a:rPr lang="en-US" dirty="0" smtClean="0">
                <a:hlinkClick r:id="rId2"/>
              </a:rPr>
              <a:t>http://evolutionofweb.appspot.com</a:t>
            </a:r>
            <a:r>
              <a:rPr lang="en-US" dirty="0" smtClean="0">
                <a:hlinkClick r:id="rId2"/>
              </a:rPr>
              <a:t>/</a:t>
            </a:r>
            <a:endParaRPr lang="en-US" dirty="0" smtClean="0"/>
          </a:p>
          <a:p>
            <a:endParaRPr lang="en-US" dirty="0"/>
          </a:p>
        </p:txBody>
      </p:sp>
      <p:pic>
        <p:nvPicPr>
          <p:cNvPr id="13" name="Picture 12" descr="Screen shot 2012-03-08 at 2.02.15 PM.png"/>
          <p:cNvPicPr>
            <a:picLocks noChangeAspect="1"/>
          </p:cNvPicPr>
          <p:nvPr/>
        </p:nvPicPr>
        <p:blipFill>
          <a:blip r:embed="rId3"/>
          <a:stretch>
            <a:fillRect/>
          </a:stretch>
        </p:blipFill>
        <p:spPr>
          <a:xfrm>
            <a:off x="5054001" y="2174875"/>
            <a:ext cx="3632799" cy="2016125"/>
          </a:xfrm>
          <a:prstGeom prst="rect">
            <a:avLst/>
          </a:prstGeom>
        </p:spPr>
      </p:pic>
      <p:sp>
        <p:nvSpPr>
          <p:cNvPr id="8" name="Rectangle 7"/>
          <p:cNvSpPr/>
          <p:nvPr/>
        </p:nvSpPr>
        <p:spPr>
          <a:xfrm>
            <a:off x="457199" y="6310829"/>
            <a:ext cx="4276869" cy="369332"/>
          </a:xfrm>
          <a:prstGeom prst="rect">
            <a:avLst/>
          </a:prstGeom>
        </p:spPr>
        <p:txBody>
          <a:bodyPr wrap="none">
            <a:spAutoFit/>
          </a:bodyPr>
          <a:lstStyle/>
          <a:p>
            <a:r>
              <a:rPr lang="en-US" dirty="0" smtClean="0"/>
              <a:t>Designing Data Visualizations, </a:t>
            </a:r>
            <a:r>
              <a:rPr lang="en-US" dirty="0" err="1" smtClean="0"/>
              <a:t>Oreilly</a:t>
            </a:r>
            <a:r>
              <a:rPr lang="en-US" dirty="0" smtClean="0"/>
              <a:t> Media</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Data Visualization</a:t>
            </a:r>
            <a:endParaRPr lang="en-US" dirty="0"/>
          </a:p>
        </p:txBody>
      </p:sp>
      <p:sp>
        <p:nvSpPr>
          <p:cNvPr id="3" name="Text Placeholder 2"/>
          <p:cNvSpPr>
            <a:spLocks noGrp="1"/>
          </p:cNvSpPr>
          <p:nvPr>
            <p:ph type="body" idx="1"/>
          </p:nvPr>
        </p:nvSpPr>
        <p:spPr/>
        <p:txBody>
          <a:bodyPr/>
          <a:lstStyle/>
          <a:p>
            <a:r>
              <a:rPr lang="en-US" dirty="0" smtClean="0"/>
              <a:t>Hybrid</a:t>
            </a:r>
            <a:endParaRPr lang="en-US" dirty="0"/>
          </a:p>
        </p:txBody>
      </p:sp>
      <p:sp>
        <p:nvSpPr>
          <p:cNvPr id="4" name="Content Placeholder 3"/>
          <p:cNvSpPr>
            <a:spLocks noGrp="1"/>
          </p:cNvSpPr>
          <p:nvPr>
            <p:ph sz="half" idx="2"/>
          </p:nvPr>
        </p:nvSpPr>
        <p:spPr/>
        <p:txBody>
          <a:bodyPr>
            <a:normAutofit fontScale="92500" lnSpcReduction="10000"/>
          </a:bodyPr>
          <a:lstStyle/>
          <a:p>
            <a:r>
              <a:rPr lang="en-US" b="1" dirty="0" smtClean="0"/>
              <a:t>A </a:t>
            </a:r>
            <a:r>
              <a:rPr lang="en-US" b="1" dirty="0" err="1" smtClean="0"/>
              <a:t>curated</a:t>
            </a:r>
            <a:r>
              <a:rPr lang="en-US" b="1" dirty="0" smtClean="0"/>
              <a:t> dataset that is nonetheless presented with the intention to allow some exploration on the reader’s part. </a:t>
            </a:r>
          </a:p>
          <a:p>
            <a:r>
              <a:rPr lang="en-US" b="1" dirty="0" smtClean="0"/>
              <a:t>There is a certain freedom-of-discovery aspect to the </a:t>
            </a:r>
            <a:r>
              <a:rPr lang="en-US" b="1" dirty="0" err="1" smtClean="0"/>
              <a:t>infor</a:t>
            </a:r>
            <a:r>
              <a:rPr lang="en-US" b="1" dirty="0" smtClean="0"/>
              <a:t>- </a:t>
            </a:r>
            <a:r>
              <a:rPr lang="en-US" b="1" dirty="0" err="1" smtClean="0"/>
              <a:t>mation</a:t>
            </a:r>
            <a:r>
              <a:rPr lang="en-US" b="1" dirty="0" smtClean="0"/>
              <a:t> presented.</a:t>
            </a:r>
          </a:p>
          <a:p>
            <a:endParaRPr lang="en-US" b="1" dirty="0" smtClean="0"/>
          </a:p>
          <a:p>
            <a:r>
              <a:rPr lang="en-US" sz="1412" dirty="0" smtClean="0"/>
              <a:t>The data is  usually not totally raw; it has been distilled and facilitated to some extent. </a:t>
            </a:r>
          </a:p>
          <a:p>
            <a:r>
              <a:rPr lang="en-US" sz="1412" dirty="0" smtClean="0"/>
              <a:t>These might even be insights the creator of the visualization hasn’t come across yet.</a:t>
            </a:r>
          </a:p>
        </p:txBody>
      </p:sp>
      <p:sp>
        <p:nvSpPr>
          <p:cNvPr id="7" name="Rectangle 6"/>
          <p:cNvSpPr/>
          <p:nvPr/>
        </p:nvSpPr>
        <p:spPr>
          <a:xfrm>
            <a:off x="4572000" y="5479832"/>
            <a:ext cx="4572000" cy="646331"/>
          </a:xfrm>
          <a:prstGeom prst="rect">
            <a:avLst/>
          </a:prstGeom>
        </p:spPr>
        <p:txBody>
          <a:bodyPr>
            <a:spAutoFit/>
          </a:bodyPr>
          <a:lstStyle/>
          <a:p>
            <a:r>
              <a:rPr lang="en-US" dirty="0" smtClean="0">
                <a:hlinkClick r:id="rId2"/>
              </a:rPr>
              <a:t>http://www.juiceanalytics.com/nfl-visualization</a:t>
            </a:r>
            <a:r>
              <a:rPr lang="en-US" dirty="0" smtClean="0">
                <a:hlinkClick r:id="rId2"/>
              </a:rPr>
              <a:t>/</a:t>
            </a:r>
            <a:endParaRPr lang="en-US" dirty="0" smtClean="0"/>
          </a:p>
          <a:p>
            <a:endParaRPr lang="en-US" dirty="0"/>
          </a:p>
        </p:txBody>
      </p:sp>
      <p:sp>
        <p:nvSpPr>
          <p:cNvPr id="8" name="Rectangle 7"/>
          <p:cNvSpPr/>
          <p:nvPr/>
        </p:nvSpPr>
        <p:spPr>
          <a:xfrm>
            <a:off x="4645025" y="4580002"/>
            <a:ext cx="2518638" cy="369332"/>
          </a:xfrm>
          <a:prstGeom prst="rect">
            <a:avLst/>
          </a:prstGeom>
        </p:spPr>
        <p:txBody>
          <a:bodyPr wrap="none">
            <a:spAutoFit/>
          </a:bodyPr>
          <a:lstStyle/>
          <a:p>
            <a:r>
              <a:rPr lang="en-US" b="1" dirty="0" smtClean="0"/>
              <a:t>Visualizing NFL Statistics</a:t>
            </a:r>
            <a:endParaRPr lang="en-US" b="1" dirty="0"/>
          </a:p>
        </p:txBody>
      </p:sp>
      <p:pic>
        <p:nvPicPr>
          <p:cNvPr id="9" name="Picture 8" descr="Screen shot 2012-03-08 at 1.57.23 PM.png"/>
          <p:cNvPicPr>
            <a:picLocks noChangeAspect="1"/>
          </p:cNvPicPr>
          <p:nvPr/>
        </p:nvPicPr>
        <p:blipFill>
          <a:blip r:embed="rId3"/>
          <a:stretch>
            <a:fillRect/>
          </a:stretch>
        </p:blipFill>
        <p:spPr>
          <a:xfrm>
            <a:off x="4645025" y="1828800"/>
            <a:ext cx="3660775" cy="2748543"/>
          </a:xfrm>
          <a:prstGeom prst="rect">
            <a:avLst/>
          </a:prstGeom>
        </p:spPr>
      </p:pic>
      <p:sp>
        <p:nvSpPr>
          <p:cNvPr id="10" name="Rectangle 9"/>
          <p:cNvSpPr/>
          <p:nvPr/>
        </p:nvSpPr>
        <p:spPr>
          <a:xfrm>
            <a:off x="457199" y="6310829"/>
            <a:ext cx="4276869" cy="369332"/>
          </a:xfrm>
          <a:prstGeom prst="rect">
            <a:avLst/>
          </a:prstGeom>
        </p:spPr>
        <p:txBody>
          <a:bodyPr wrap="none">
            <a:spAutoFit/>
          </a:bodyPr>
          <a:lstStyle/>
          <a:p>
            <a:r>
              <a:rPr lang="en-US" dirty="0" smtClean="0"/>
              <a:t>Designing Data Visualizations, </a:t>
            </a:r>
            <a:r>
              <a:rPr lang="en-US" dirty="0" err="1" smtClean="0"/>
              <a:t>Oreilly</a:t>
            </a:r>
            <a:r>
              <a:rPr lang="en-US" dirty="0" smtClean="0"/>
              <a:t> Media</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4572000" y="5479832"/>
            <a:ext cx="4572000" cy="646331"/>
          </a:xfrm>
          <a:prstGeom prst="rect">
            <a:avLst/>
          </a:prstGeom>
        </p:spPr>
        <p:txBody>
          <a:bodyPr>
            <a:spAutoFit/>
          </a:bodyPr>
          <a:lstStyle/>
          <a:p>
            <a:r>
              <a:rPr lang="en-US" dirty="0" smtClean="0"/>
              <a:t>http://</a:t>
            </a:r>
            <a:r>
              <a:rPr lang="en-US" dirty="0" err="1" smtClean="0"/>
              <a:t>www.juiceanalytics.com/nfl</a:t>
            </a:r>
            <a:r>
              <a:rPr lang="en-US" dirty="0" smtClean="0"/>
              <a:t>-visualization/</a:t>
            </a:r>
            <a:endParaRPr lang="en-US" dirty="0"/>
          </a:p>
        </p:txBody>
      </p:sp>
      <p:sp>
        <p:nvSpPr>
          <p:cNvPr id="8" name="Rectangle 7"/>
          <p:cNvSpPr/>
          <p:nvPr/>
        </p:nvSpPr>
        <p:spPr>
          <a:xfrm>
            <a:off x="4645025" y="4580002"/>
            <a:ext cx="2518638" cy="369332"/>
          </a:xfrm>
          <a:prstGeom prst="rect">
            <a:avLst/>
          </a:prstGeom>
        </p:spPr>
        <p:txBody>
          <a:bodyPr wrap="none">
            <a:spAutoFit/>
          </a:bodyPr>
          <a:lstStyle/>
          <a:p>
            <a:r>
              <a:rPr lang="en-US" b="1" dirty="0" smtClean="0"/>
              <a:t>Visualizing NFL Statistics</a:t>
            </a:r>
            <a:endParaRPr lang="en-US" b="1" dirty="0"/>
          </a:p>
        </p:txBody>
      </p:sp>
      <p:pic>
        <p:nvPicPr>
          <p:cNvPr id="9" name="Picture 8" descr="Screen shot 2012-03-08 at 1.57.23 PM.png"/>
          <p:cNvPicPr>
            <a:picLocks noChangeAspect="1"/>
          </p:cNvPicPr>
          <p:nvPr/>
        </p:nvPicPr>
        <p:blipFill>
          <a:blip r:embed="rId2"/>
          <a:stretch>
            <a:fillRect/>
          </a:stretch>
        </p:blipFill>
        <p:spPr>
          <a:xfrm>
            <a:off x="-1" y="0"/>
            <a:ext cx="9134147" cy="6858000"/>
          </a:xfrm>
          <a:prstGeom prst="rect">
            <a:avLst/>
          </a:prstGeom>
        </p:spPr>
      </p:pic>
      <p:sp>
        <p:nvSpPr>
          <p:cNvPr id="12" name="Title 11"/>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Categories of Explanatory Visualizations </a:t>
            </a:r>
            <a:endParaRPr lang="en-US" sz="3000" dirty="0"/>
          </a:p>
        </p:txBody>
      </p:sp>
      <p:pic>
        <p:nvPicPr>
          <p:cNvPr id="11" name="Content Placeholder 10" descr="Screen shot 2012-03-08 at 2.07.33 PM.png"/>
          <p:cNvPicPr>
            <a:picLocks noGrp="1" noChangeAspect="1"/>
          </p:cNvPicPr>
          <p:nvPr>
            <p:ph idx="1"/>
          </p:nvPr>
        </p:nvPicPr>
        <p:blipFill>
          <a:blip r:embed="rId2"/>
          <a:srcRect b="4103"/>
          <a:stretch>
            <a:fillRect/>
          </a:stretch>
        </p:blipFill>
        <p:spPr>
          <a:xfrm>
            <a:off x="1588754" y="1600200"/>
            <a:ext cx="5966492" cy="4525963"/>
          </a:xfrm>
        </p:spPr>
      </p:pic>
      <p:sp>
        <p:nvSpPr>
          <p:cNvPr id="4" name="Rectangle 3"/>
          <p:cNvSpPr/>
          <p:nvPr/>
        </p:nvSpPr>
        <p:spPr>
          <a:xfrm>
            <a:off x="457199" y="6310829"/>
            <a:ext cx="4276869" cy="369332"/>
          </a:xfrm>
          <a:prstGeom prst="rect">
            <a:avLst/>
          </a:prstGeom>
        </p:spPr>
        <p:txBody>
          <a:bodyPr wrap="none">
            <a:spAutoFit/>
          </a:bodyPr>
          <a:lstStyle/>
          <a:p>
            <a:r>
              <a:rPr lang="en-US" dirty="0" smtClean="0"/>
              <a:t>Designing Data Visualizations, </a:t>
            </a:r>
            <a:r>
              <a:rPr lang="en-US" dirty="0" err="1" smtClean="0"/>
              <a:t>Oreilly</a:t>
            </a:r>
            <a:r>
              <a:rPr lang="en-US" dirty="0" smtClean="0"/>
              <a:t> Media</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22" dirty="0" smtClean="0"/>
              <a:t>Categories of Explanatory Visualizations</a:t>
            </a:r>
            <a:r>
              <a:rPr lang="en-US" dirty="0" smtClean="0"/>
              <a:t/>
            </a:r>
            <a:br>
              <a:rPr lang="en-US" dirty="0" smtClean="0"/>
            </a:br>
            <a:r>
              <a:rPr lang="en-US" dirty="0" smtClean="0"/>
              <a:t>Informative </a:t>
            </a:r>
            <a:endParaRPr lang="en-US" dirty="0"/>
          </a:p>
        </p:txBody>
      </p:sp>
      <p:sp>
        <p:nvSpPr>
          <p:cNvPr id="4" name="Content Placeholder 3"/>
          <p:cNvSpPr>
            <a:spLocks noGrp="1"/>
          </p:cNvSpPr>
          <p:nvPr>
            <p:ph sz="half" idx="1"/>
          </p:nvPr>
        </p:nvSpPr>
        <p:spPr/>
        <p:txBody>
          <a:bodyPr>
            <a:normAutofit fontScale="92500" lnSpcReduction="10000"/>
          </a:bodyPr>
          <a:lstStyle/>
          <a:p>
            <a:r>
              <a:rPr lang="en-US" dirty="0" smtClean="0"/>
              <a:t>It aims for a neutral presentation of the facts in such a way that will educate the reader (though not necessarily persuade him)</a:t>
            </a:r>
          </a:p>
          <a:p>
            <a:r>
              <a:rPr lang="en-US" dirty="0" smtClean="0"/>
              <a:t>Informative visualizations are often associated with broad data sets, and seek to distill the content into a manageably consumable form </a:t>
            </a:r>
            <a:endParaRPr lang="en-US" dirty="0"/>
          </a:p>
        </p:txBody>
      </p:sp>
      <p:pic>
        <p:nvPicPr>
          <p:cNvPr id="8" name="Content Placeholder 7" descr="Screen shot 2012-03-08 at 2.23.58 PM.png"/>
          <p:cNvPicPr>
            <a:picLocks noGrp="1" noChangeAspect="1"/>
          </p:cNvPicPr>
          <p:nvPr>
            <p:ph sz="half" idx="2"/>
          </p:nvPr>
        </p:nvPicPr>
        <p:blipFill>
          <a:blip r:embed="rId3"/>
          <a:stretch>
            <a:fillRect/>
          </a:stretch>
        </p:blipFill>
        <p:spPr>
          <a:xfrm>
            <a:off x="4648200" y="1787227"/>
            <a:ext cx="4038600" cy="3013373"/>
          </a:xfrm>
        </p:spPr>
      </p:pic>
      <p:sp>
        <p:nvSpPr>
          <p:cNvPr id="9" name="Rectangle 8"/>
          <p:cNvSpPr/>
          <p:nvPr/>
        </p:nvSpPr>
        <p:spPr>
          <a:xfrm>
            <a:off x="4648200" y="4800600"/>
            <a:ext cx="4572000" cy="923330"/>
          </a:xfrm>
          <a:prstGeom prst="rect">
            <a:avLst/>
          </a:prstGeom>
        </p:spPr>
        <p:txBody>
          <a:bodyPr>
            <a:spAutoFit/>
          </a:bodyPr>
          <a:lstStyle/>
          <a:p>
            <a:r>
              <a:rPr lang="en-US" dirty="0" smtClean="0"/>
              <a:t>Flint Hahn’s Burning Man </a:t>
            </a:r>
            <a:r>
              <a:rPr lang="en-US" dirty="0" err="1" smtClean="0"/>
              <a:t>infographic</a:t>
            </a:r>
            <a:r>
              <a:rPr lang="en-US" dirty="0" smtClean="0"/>
              <a:t> is a great example of an aesthetically rich, manually-drawn piece</a:t>
            </a:r>
            <a:endParaRPr lang="en-US" dirty="0"/>
          </a:p>
        </p:txBody>
      </p:sp>
      <p:sp>
        <p:nvSpPr>
          <p:cNvPr id="6" name="Rectangle 5"/>
          <p:cNvSpPr/>
          <p:nvPr/>
        </p:nvSpPr>
        <p:spPr>
          <a:xfrm>
            <a:off x="457199" y="6310829"/>
            <a:ext cx="4276869" cy="369332"/>
          </a:xfrm>
          <a:prstGeom prst="rect">
            <a:avLst/>
          </a:prstGeom>
        </p:spPr>
        <p:txBody>
          <a:bodyPr wrap="none">
            <a:spAutoFit/>
          </a:bodyPr>
          <a:lstStyle/>
          <a:p>
            <a:r>
              <a:rPr lang="en-US" dirty="0" smtClean="0"/>
              <a:t>Designing Data Visualizations, </a:t>
            </a:r>
            <a:r>
              <a:rPr lang="en-US" dirty="0" err="1" smtClean="0"/>
              <a:t>Oreilly</a:t>
            </a:r>
            <a:r>
              <a:rPr lang="en-US" dirty="0" smtClean="0"/>
              <a:t> Media</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pic>
        <p:nvPicPr>
          <p:cNvPr id="5" name="Content Placeholder 7" descr="Screen shot 2012-03-08 at 2.23.58 PM.png"/>
          <p:cNvPicPr>
            <a:picLocks noChangeAspect="1"/>
          </p:cNvPicPr>
          <p:nvPr/>
        </p:nvPicPr>
        <p:blipFill>
          <a:blip r:embed="rId2"/>
          <a:stretch>
            <a:fillRect/>
          </a:stretch>
        </p:blipFill>
        <p:spPr>
          <a:xfrm>
            <a:off x="0" y="35269"/>
            <a:ext cx="9144000" cy="682273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22" dirty="0" smtClean="0"/>
              <a:t>Categories of Explanatory Visualizations</a:t>
            </a:r>
            <a:r>
              <a:rPr lang="en-US" dirty="0" smtClean="0"/>
              <a:t/>
            </a:r>
            <a:br>
              <a:rPr lang="en-US" dirty="0" smtClean="0"/>
            </a:br>
            <a:r>
              <a:rPr lang="en-US" dirty="0" smtClean="0"/>
              <a:t>Persuasive</a:t>
            </a:r>
            <a:endParaRPr lang="en-US" dirty="0"/>
          </a:p>
        </p:txBody>
      </p:sp>
      <p:sp>
        <p:nvSpPr>
          <p:cNvPr id="4" name="Content Placeholder 3"/>
          <p:cNvSpPr>
            <a:spLocks noGrp="1"/>
          </p:cNvSpPr>
          <p:nvPr>
            <p:ph sz="half" idx="1"/>
          </p:nvPr>
        </p:nvSpPr>
        <p:spPr/>
        <p:txBody>
          <a:bodyPr>
            <a:normAutofit fontScale="85000" lnSpcReduction="20000"/>
          </a:bodyPr>
          <a:lstStyle/>
          <a:p>
            <a:r>
              <a:rPr lang="en-US" dirty="0" smtClean="0"/>
              <a:t>It represents a very specific point of view, and advocates a change of opinion or action on the part of the reader. </a:t>
            </a:r>
          </a:p>
          <a:p>
            <a:r>
              <a:rPr lang="en-US" dirty="0" smtClean="0"/>
              <a:t>In this category of visualization, the data represented is specifically chosen for the purpose of supporting the designer’s point of view, and is presented carefully so as to convince the reader of same.</a:t>
            </a:r>
            <a:endParaRPr lang="en-US" dirty="0"/>
          </a:p>
        </p:txBody>
      </p:sp>
      <p:sp>
        <p:nvSpPr>
          <p:cNvPr id="9" name="Rectangle 8"/>
          <p:cNvSpPr/>
          <p:nvPr/>
        </p:nvSpPr>
        <p:spPr>
          <a:xfrm>
            <a:off x="4648200" y="4800600"/>
            <a:ext cx="4572000" cy="1477328"/>
          </a:xfrm>
          <a:prstGeom prst="rect">
            <a:avLst/>
          </a:prstGeom>
        </p:spPr>
        <p:txBody>
          <a:bodyPr>
            <a:spAutoFit/>
          </a:bodyPr>
          <a:lstStyle/>
          <a:p>
            <a:r>
              <a:rPr lang="en-US" dirty="0" smtClean="0"/>
              <a:t>Your New Health Care System, Joint Economic Committee minority, Republicans. This rendition of the healthcare plan clearly revels in and aims to exaggerate the system’s complexity.</a:t>
            </a:r>
            <a:endParaRPr lang="en-US" dirty="0"/>
          </a:p>
        </p:txBody>
      </p:sp>
      <p:pic>
        <p:nvPicPr>
          <p:cNvPr id="7" name="Content Placeholder 6" descr="Screen shot 2012-03-08 at 3.14.11 PM.png"/>
          <p:cNvPicPr>
            <a:picLocks noGrp="1" noChangeAspect="1"/>
          </p:cNvPicPr>
          <p:nvPr>
            <p:ph sz="half" idx="2"/>
          </p:nvPr>
        </p:nvPicPr>
        <p:blipFill>
          <a:blip r:embed="rId3"/>
          <a:stretch>
            <a:fillRect/>
          </a:stretch>
        </p:blipFill>
        <p:spPr>
          <a:xfrm>
            <a:off x="4648200" y="1657760"/>
            <a:ext cx="4038600" cy="3142840"/>
          </a:xfrm>
        </p:spPr>
      </p:pic>
      <p:sp>
        <p:nvSpPr>
          <p:cNvPr id="6" name="Rectangle 5"/>
          <p:cNvSpPr/>
          <p:nvPr/>
        </p:nvSpPr>
        <p:spPr>
          <a:xfrm>
            <a:off x="457199" y="6310829"/>
            <a:ext cx="4276869" cy="369332"/>
          </a:xfrm>
          <a:prstGeom prst="rect">
            <a:avLst/>
          </a:prstGeom>
        </p:spPr>
        <p:txBody>
          <a:bodyPr wrap="none">
            <a:spAutoFit/>
          </a:bodyPr>
          <a:lstStyle/>
          <a:p>
            <a:r>
              <a:rPr lang="en-US" dirty="0" smtClean="0"/>
              <a:t>Designing Data Visualizations, </a:t>
            </a:r>
            <a:r>
              <a:rPr lang="en-US" dirty="0" err="1" smtClean="0"/>
              <a:t>Oreilly</a:t>
            </a:r>
            <a:r>
              <a:rPr lang="en-US" dirty="0" smtClean="0"/>
              <a:t> Media</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Information Overload!</a:t>
            </a:r>
            <a:endParaRPr lang="en-US" dirty="0"/>
          </a:p>
        </p:txBody>
      </p:sp>
      <p:sp>
        <p:nvSpPr>
          <p:cNvPr id="3" name="Content Placeholder 2"/>
          <p:cNvSpPr>
            <a:spLocks noGrp="1"/>
          </p:cNvSpPr>
          <p:nvPr>
            <p:ph idx="1"/>
          </p:nvPr>
        </p:nvSpPr>
        <p:spPr/>
        <p:txBody>
          <a:bodyPr/>
          <a:lstStyle/>
          <a:p>
            <a:endParaRPr lang="en-US" dirty="0"/>
          </a:p>
        </p:txBody>
      </p:sp>
      <p:pic>
        <p:nvPicPr>
          <p:cNvPr id="35844" name="Picture 4"/>
          <p:cNvPicPr>
            <a:picLocks noChangeAspect="1" noChangeArrowheads="1"/>
          </p:cNvPicPr>
          <p:nvPr/>
        </p:nvPicPr>
        <p:blipFill>
          <a:blip r:embed="rId2"/>
          <a:srcRect/>
          <a:stretch>
            <a:fillRect/>
          </a:stretch>
        </p:blipFill>
        <p:spPr bwMode="auto">
          <a:xfrm>
            <a:off x="1752600" y="1583883"/>
            <a:ext cx="5880100" cy="4054917"/>
          </a:xfrm>
          <a:prstGeom prst="rect">
            <a:avLst/>
          </a:prstGeom>
          <a:noFill/>
          <a:ln w="9525">
            <a:noFill/>
            <a:miter lim="800000"/>
            <a:headEnd/>
            <a:tailEnd/>
          </a:ln>
          <a:effectLst/>
        </p:spPr>
      </p:pic>
      <p:sp>
        <p:nvSpPr>
          <p:cNvPr id="7" name="Rectangle 6"/>
          <p:cNvSpPr/>
          <p:nvPr/>
        </p:nvSpPr>
        <p:spPr>
          <a:xfrm>
            <a:off x="457200" y="5966936"/>
            <a:ext cx="3176020" cy="369332"/>
          </a:xfrm>
          <a:prstGeom prst="rect">
            <a:avLst/>
          </a:prstGeom>
        </p:spPr>
        <p:txBody>
          <a:bodyPr wrap="none">
            <a:spAutoFit/>
          </a:bodyPr>
          <a:lstStyle/>
          <a:p>
            <a:r>
              <a:rPr lang="en-US" dirty="0" smtClean="0"/>
              <a:t>Erik </a:t>
            </a:r>
            <a:r>
              <a:rPr lang="en-US" dirty="0" err="1" smtClean="0"/>
              <a:t>Kessels</a:t>
            </a:r>
            <a:r>
              <a:rPr lang="en-US" dirty="0" smtClean="0"/>
              <a:t>, 24 hours in photos:</a:t>
            </a:r>
            <a:endParaRPr lang="en-US" dirty="0"/>
          </a:p>
        </p:txBody>
      </p:sp>
      <p:sp>
        <p:nvSpPr>
          <p:cNvPr id="9" name="Rectangle 8"/>
          <p:cNvSpPr/>
          <p:nvPr/>
        </p:nvSpPr>
        <p:spPr>
          <a:xfrm>
            <a:off x="457200" y="6336268"/>
            <a:ext cx="8305800" cy="369332"/>
          </a:xfrm>
          <a:prstGeom prst="rect">
            <a:avLst/>
          </a:prstGeom>
        </p:spPr>
        <p:txBody>
          <a:bodyPr wrap="square">
            <a:spAutoFit/>
          </a:bodyPr>
          <a:lstStyle/>
          <a:p>
            <a:r>
              <a:rPr lang="en-US" dirty="0" smtClean="0"/>
              <a:t>http://www.creativereview.co.uk/cr-blog/2011/november/24-hours-in-photos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pic>
        <p:nvPicPr>
          <p:cNvPr id="5" name="Content Placeholder 6" descr="Screen shot 2012-03-08 at 3.14.11 PM.png"/>
          <p:cNvPicPr>
            <a:picLocks noChangeAspect="1"/>
          </p:cNvPicPr>
          <p:nvPr/>
        </p:nvPicPr>
        <p:blipFill>
          <a:blip r:embed="rId2"/>
          <a:stretch>
            <a:fillRect/>
          </a:stretch>
        </p:blipFill>
        <p:spPr>
          <a:xfrm>
            <a:off x="215942" y="14390"/>
            <a:ext cx="8775658" cy="68292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222" dirty="0" smtClean="0"/>
              <a:t>Categories of Explanatory Visualizations</a:t>
            </a:r>
            <a:r>
              <a:rPr lang="en-US" dirty="0" smtClean="0"/>
              <a:t/>
            </a:r>
            <a:br>
              <a:rPr lang="en-US" dirty="0" smtClean="0"/>
            </a:br>
            <a:r>
              <a:rPr lang="en-US" dirty="0" smtClean="0"/>
              <a:t>Visual Art</a:t>
            </a:r>
            <a:endParaRPr lang="en-US" dirty="0"/>
          </a:p>
        </p:txBody>
      </p:sp>
      <p:sp>
        <p:nvSpPr>
          <p:cNvPr id="4" name="Content Placeholder 3"/>
          <p:cNvSpPr>
            <a:spLocks noGrp="1"/>
          </p:cNvSpPr>
          <p:nvPr>
            <p:ph sz="half" idx="1"/>
          </p:nvPr>
        </p:nvSpPr>
        <p:spPr/>
        <p:txBody>
          <a:bodyPr>
            <a:normAutofit fontScale="92500"/>
          </a:bodyPr>
          <a:lstStyle/>
          <a:p>
            <a:r>
              <a:rPr lang="en-US" dirty="0" smtClean="0"/>
              <a:t>Visual art merely translates the data into a visual form. The designer may intend only to condense it, translate it into a new medium, or make it beautiful; she may not intend for the reader to be able to extract anything from it other than enjoyment.</a:t>
            </a:r>
          </a:p>
          <a:p>
            <a:pPr>
              <a:buNone/>
            </a:pPr>
            <a:endParaRPr lang="en-US" dirty="0" smtClean="0"/>
          </a:p>
          <a:p>
            <a:endParaRPr lang="en-US" dirty="0"/>
          </a:p>
        </p:txBody>
      </p:sp>
      <p:sp>
        <p:nvSpPr>
          <p:cNvPr id="9" name="Rectangle 8"/>
          <p:cNvSpPr/>
          <p:nvPr/>
        </p:nvSpPr>
        <p:spPr>
          <a:xfrm>
            <a:off x="4648200" y="4800600"/>
            <a:ext cx="4038600" cy="923330"/>
          </a:xfrm>
          <a:prstGeom prst="rect">
            <a:avLst/>
          </a:prstGeom>
        </p:spPr>
        <p:txBody>
          <a:bodyPr wrap="square">
            <a:spAutoFit/>
          </a:bodyPr>
          <a:lstStyle/>
          <a:p>
            <a:r>
              <a:rPr lang="en-US" dirty="0" smtClean="0"/>
              <a:t>Nora </a:t>
            </a:r>
            <a:r>
              <a:rPr lang="en-US" dirty="0" err="1" smtClean="0"/>
              <a:t>Ligorano</a:t>
            </a:r>
            <a:r>
              <a:rPr lang="en-US" dirty="0" smtClean="0"/>
              <a:t> and Marshall Reese designed a project that converts Twitter streams into a woven fiber-optic tapestry</a:t>
            </a:r>
            <a:endParaRPr lang="en-US" dirty="0"/>
          </a:p>
        </p:txBody>
      </p:sp>
      <p:pic>
        <p:nvPicPr>
          <p:cNvPr id="8" name="Content Placeholder 7" descr="Screen shot 2012-03-08 at 3.22.05 PM.png"/>
          <p:cNvPicPr>
            <a:picLocks noGrp="1" noChangeAspect="1"/>
          </p:cNvPicPr>
          <p:nvPr>
            <p:ph sz="half" idx="2"/>
          </p:nvPr>
        </p:nvPicPr>
        <p:blipFill>
          <a:blip r:embed="rId3"/>
          <a:stretch>
            <a:fillRect/>
          </a:stretch>
        </p:blipFill>
        <p:spPr>
          <a:xfrm>
            <a:off x="5181600" y="1600200"/>
            <a:ext cx="2911913" cy="2895600"/>
          </a:xfrm>
        </p:spPr>
      </p:pic>
      <p:sp>
        <p:nvSpPr>
          <p:cNvPr id="6" name="Rectangle 5"/>
          <p:cNvSpPr/>
          <p:nvPr/>
        </p:nvSpPr>
        <p:spPr>
          <a:xfrm>
            <a:off x="457199" y="6310829"/>
            <a:ext cx="4276869" cy="369332"/>
          </a:xfrm>
          <a:prstGeom prst="rect">
            <a:avLst/>
          </a:prstGeom>
        </p:spPr>
        <p:txBody>
          <a:bodyPr wrap="none">
            <a:spAutoFit/>
          </a:bodyPr>
          <a:lstStyle/>
          <a:p>
            <a:r>
              <a:rPr lang="en-US" dirty="0" smtClean="0"/>
              <a:t>Designing Data Visualizations, </a:t>
            </a:r>
            <a:r>
              <a:rPr lang="en-US" dirty="0" err="1" smtClean="0"/>
              <a:t>Oreilly</a:t>
            </a:r>
            <a:r>
              <a:rPr lang="en-US" dirty="0" smtClean="0"/>
              <a:t> Media</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7" descr="Screen shot 2012-03-08 at 3.22.05 PM.png"/>
          <p:cNvPicPr>
            <a:picLocks noChangeAspect="1"/>
          </p:cNvPicPr>
          <p:nvPr/>
        </p:nvPicPr>
        <p:blipFill>
          <a:blip r:embed="rId2"/>
          <a:stretch>
            <a:fillRect/>
          </a:stretch>
        </p:blipFill>
        <p:spPr>
          <a:xfrm>
            <a:off x="1600200" y="124758"/>
            <a:ext cx="6645713" cy="660848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i="1" dirty="0" smtClean="0"/>
              <a:t>By putting data into a human context, it gains meaning.</a:t>
            </a:r>
          </a:p>
          <a:p>
            <a:endParaRPr lang="en-US" i="1" dirty="0" smtClean="0"/>
          </a:p>
          <a:p>
            <a:r>
              <a:rPr lang="en-US" i="1" dirty="0" smtClean="0"/>
              <a:t>These Data become our histories</a:t>
            </a:r>
          </a:p>
        </p:txBody>
      </p:sp>
      <p:sp>
        <p:nvSpPr>
          <p:cNvPr id="4" name="Rectangle 3"/>
          <p:cNvSpPr/>
          <p:nvPr/>
        </p:nvSpPr>
        <p:spPr>
          <a:xfrm>
            <a:off x="838200" y="5105400"/>
            <a:ext cx="1063024" cy="369332"/>
          </a:xfrm>
          <a:prstGeom prst="rect">
            <a:avLst/>
          </a:prstGeom>
        </p:spPr>
        <p:txBody>
          <a:bodyPr wrap="none">
            <a:spAutoFit/>
          </a:bodyPr>
          <a:lstStyle/>
          <a:p>
            <a:r>
              <a:rPr lang="en-US" dirty="0" err="1" smtClean="0"/>
              <a:t>Jer</a:t>
            </a:r>
            <a:r>
              <a:rPr lang="en-US" dirty="0" smtClean="0"/>
              <a:t> Thorp </a:t>
            </a:r>
            <a:endParaRPr lang="en-US" dirty="0"/>
          </a:p>
        </p:txBody>
      </p:sp>
      <p:sp>
        <p:nvSpPr>
          <p:cNvPr id="5" name="Rectangle 4"/>
          <p:cNvSpPr/>
          <p:nvPr/>
        </p:nvSpPr>
        <p:spPr>
          <a:xfrm>
            <a:off x="838200" y="5479832"/>
            <a:ext cx="4572000" cy="369332"/>
          </a:xfrm>
          <a:prstGeom prst="rect">
            <a:avLst/>
          </a:prstGeom>
        </p:spPr>
        <p:txBody>
          <a:bodyPr>
            <a:spAutoFit/>
          </a:bodyPr>
          <a:lstStyle/>
          <a:p>
            <a:r>
              <a:rPr lang="en-US" dirty="0" smtClean="0">
                <a:hlinkClick r:id="rId2"/>
              </a:rPr>
              <a:t>http://blprnt.com</a:t>
            </a:r>
            <a:r>
              <a:rPr lang="en-US" dirty="0" smtClean="0">
                <a:hlinkClick r:id="rId2"/>
              </a:rPr>
              <a:t>/</a:t>
            </a:r>
            <a:endParaRPr lang="en-US" dirty="0" smtClean="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Stories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762000" y="3244334"/>
            <a:ext cx="7532831" cy="630942"/>
          </a:xfrm>
          <a:prstGeom prst="rect">
            <a:avLst/>
          </a:prstGeom>
        </p:spPr>
        <p:txBody>
          <a:bodyPr wrap="none">
            <a:spAutoFit/>
          </a:bodyPr>
          <a:lstStyle/>
          <a:p>
            <a:r>
              <a:rPr lang="en-US" sz="3500" smtClean="0"/>
              <a:t>Question + Visual Data + Context = Story</a:t>
            </a:r>
            <a:endParaRPr lang="en-US" sz="3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Steps to Data Visualization</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a:t>
            </a:r>
            <a:endParaRPr lang="en-US" dirty="0"/>
          </a:p>
        </p:txBody>
      </p:sp>
      <p:sp>
        <p:nvSpPr>
          <p:cNvPr id="3" name="Content Placeholder 2"/>
          <p:cNvSpPr>
            <a:spLocks noGrp="1"/>
          </p:cNvSpPr>
          <p:nvPr>
            <p:ph idx="1"/>
          </p:nvPr>
        </p:nvSpPr>
        <p:spPr>
          <a:xfrm>
            <a:off x="1981200" y="2667000"/>
            <a:ext cx="6705600" cy="3459163"/>
          </a:xfrm>
        </p:spPr>
        <p:txBody>
          <a:bodyPr/>
          <a:lstStyle/>
          <a:p>
            <a:r>
              <a:rPr lang="en-US" dirty="0" smtClean="0"/>
              <a:t>Formulate the Question</a:t>
            </a:r>
          </a:p>
          <a:p>
            <a:r>
              <a:rPr lang="en-US" dirty="0" smtClean="0"/>
              <a:t>Gather the Data</a:t>
            </a:r>
          </a:p>
          <a:p>
            <a:r>
              <a:rPr lang="en-US" dirty="0" smtClean="0"/>
              <a:t>Apply Visual Representation</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89" dirty="0" smtClean="0"/>
              <a:t>Gather Data</a:t>
            </a:r>
            <a:r>
              <a:rPr lang="en-US" dirty="0" smtClean="0"/>
              <a:t/>
            </a:r>
            <a:br>
              <a:rPr lang="en-US" dirty="0" smtClean="0"/>
            </a:br>
            <a:r>
              <a:rPr lang="en-US" dirty="0" smtClean="0"/>
              <a:t>Build your own system</a:t>
            </a:r>
            <a:br>
              <a:rPr lang="en-US" dirty="0" smtClean="0"/>
            </a:br>
            <a:endParaRPr lang="en-US" dirty="0"/>
          </a:p>
        </p:txBody>
      </p:sp>
      <p:sp>
        <p:nvSpPr>
          <p:cNvPr id="3" name="Content Placeholder 2"/>
          <p:cNvSpPr>
            <a:spLocks noGrp="1"/>
          </p:cNvSpPr>
          <p:nvPr>
            <p:ph idx="1"/>
          </p:nvPr>
        </p:nvSpPr>
        <p:spPr/>
        <p:txBody>
          <a:bodyPr>
            <a:normAutofit/>
          </a:bodyPr>
          <a:lstStyle/>
          <a:p>
            <a:pPr>
              <a:buNone/>
            </a:pPr>
            <a:endParaRPr lang="en-US" sz="3100" dirty="0" smtClean="0"/>
          </a:p>
        </p:txBody>
      </p:sp>
      <p:sp>
        <p:nvSpPr>
          <p:cNvPr id="4" name="Rectangle 3"/>
          <p:cNvSpPr/>
          <p:nvPr/>
        </p:nvSpPr>
        <p:spPr>
          <a:xfrm>
            <a:off x="685800" y="5941497"/>
            <a:ext cx="3647152" cy="369332"/>
          </a:xfrm>
          <a:prstGeom prst="rect">
            <a:avLst/>
          </a:prstGeom>
        </p:spPr>
        <p:txBody>
          <a:bodyPr wrap="none">
            <a:spAutoFit/>
          </a:bodyPr>
          <a:lstStyle/>
          <a:p>
            <a:pPr>
              <a:buNone/>
            </a:pPr>
            <a:r>
              <a:rPr lang="en-US" dirty="0" smtClean="0">
                <a:hlinkClick r:id="rId2"/>
              </a:rPr>
              <a:t>http://senseable.mit.edu/trashtrack</a:t>
            </a:r>
            <a:r>
              <a:rPr lang="en-US" dirty="0" smtClean="0">
                <a:hlinkClick r:id="rId2"/>
              </a:rPr>
              <a:t>/</a:t>
            </a:r>
            <a:endParaRPr lang="en-US" dirty="0" smtClean="0"/>
          </a:p>
          <a:p>
            <a:pPr>
              <a:buNone/>
            </a:pPr>
            <a:endParaRPr lang="en-US" dirty="0"/>
          </a:p>
        </p:txBody>
      </p:sp>
      <p:pic>
        <p:nvPicPr>
          <p:cNvPr id="50179" name="Picture 3"/>
          <p:cNvPicPr>
            <a:picLocks noChangeAspect="1" noChangeArrowheads="1"/>
          </p:cNvPicPr>
          <p:nvPr/>
        </p:nvPicPr>
        <p:blipFill>
          <a:blip r:embed="rId3"/>
          <a:srcRect/>
          <a:stretch>
            <a:fillRect/>
          </a:stretch>
        </p:blipFill>
        <p:spPr bwMode="auto">
          <a:xfrm>
            <a:off x="715297" y="2286000"/>
            <a:ext cx="7815006" cy="31877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42333" y="1752600"/>
            <a:ext cx="9262533" cy="3572692"/>
          </a:xfrm>
          <a:prstGeom prst="rect">
            <a:avLst/>
          </a:prstGeom>
          <a:noFill/>
          <a:ln w="9525">
            <a:noFill/>
            <a:miter lim="800000"/>
            <a:headEnd/>
            <a:tailEnd/>
          </a:ln>
          <a:effectLst/>
        </p:spPr>
      </p:pic>
      <p:sp>
        <p:nvSpPr>
          <p:cNvPr id="8" name="Title 7"/>
          <p:cNvSpPr>
            <a:spLocks noGrp="1"/>
          </p:cNvSpPr>
          <p:nvPr>
            <p:ph type="title"/>
          </p:nvPr>
        </p:nvSpPr>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1676400"/>
            <a:ext cx="9224436" cy="3459162"/>
          </a:xfrm>
          <a:prstGeom prst="rect">
            <a:avLst/>
          </a:prstGeom>
          <a:noFill/>
          <a:ln w="9525">
            <a:noFill/>
            <a:miter lim="800000"/>
            <a:headEnd/>
            <a:tailEnd/>
          </a:ln>
          <a:effectLst/>
        </p:spPr>
      </p:pic>
      <p:sp>
        <p:nvSpPr>
          <p:cNvPr id="8" name="Title 7"/>
          <p:cNvSpPr>
            <a:spLocks noGrp="1"/>
          </p:cNvSpPr>
          <p:nvPr>
            <p:ph type="title"/>
          </p:nvPr>
        </p:nvSpPr>
        <p:spPr/>
        <p:txBody>
          <a:bodyPr/>
          <a:lstStyle/>
          <a:p>
            <a:endParaRPr lang="en-US"/>
          </a:p>
        </p:txBody>
      </p:sp>
      <p:sp>
        <p:nvSpPr>
          <p:cNvPr id="4" name="Rectangle 3"/>
          <p:cNvSpPr/>
          <p:nvPr/>
        </p:nvSpPr>
        <p:spPr>
          <a:xfrm>
            <a:off x="685800" y="5941497"/>
            <a:ext cx="3647152" cy="369332"/>
          </a:xfrm>
          <a:prstGeom prst="rect">
            <a:avLst/>
          </a:prstGeom>
        </p:spPr>
        <p:txBody>
          <a:bodyPr wrap="none">
            <a:spAutoFit/>
          </a:bodyPr>
          <a:lstStyle/>
          <a:p>
            <a:pPr>
              <a:buNone/>
            </a:pPr>
            <a:r>
              <a:rPr lang="en-US" dirty="0" smtClean="0"/>
              <a:t>http://</a:t>
            </a:r>
            <a:r>
              <a:rPr lang="en-US" dirty="0" err="1" smtClean="0"/>
              <a:t>senseable.mit.edu/trashtrack</a:t>
            </a:r>
            <a:r>
              <a:rPr lang="en-US" dirty="0" smtClean="0"/>
              <a:t>/</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p:cNvPicPr>
            <a:picLocks noChangeAspect="1" noChangeArrowheads="1"/>
          </p:cNvPicPr>
          <p:nvPr/>
        </p:nvPicPr>
        <p:blipFill>
          <a:blip r:embed="rId2"/>
          <a:srcRect/>
          <a:stretch>
            <a:fillRect/>
          </a:stretch>
        </p:blipFill>
        <p:spPr bwMode="auto">
          <a:xfrm>
            <a:off x="457199" y="655638"/>
            <a:ext cx="8282121" cy="5516562"/>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89" dirty="0" smtClean="0"/>
              <a:t>Gather Data</a:t>
            </a:r>
            <a:r>
              <a:rPr lang="en-US" dirty="0" smtClean="0"/>
              <a:t/>
            </a:r>
            <a:br>
              <a:rPr lang="en-US" dirty="0" smtClean="0"/>
            </a:br>
            <a:r>
              <a:rPr lang="en-US" dirty="0" smtClean="0"/>
              <a:t>Build your own system</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68610" name="Picture 2"/>
          <p:cNvPicPr>
            <a:picLocks noChangeAspect="1" noChangeArrowheads="1"/>
          </p:cNvPicPr>
          <p:nvPr/>
        </p:nvPicPr>
        <p:blipFill>
          <a:blip r:embed="rId3"/>
          <a:srcRect/>
          <a:stretch>
            <a:fillRect/>
          </a:stretch>
        </p:blipFill>
        <p:spPr bwMode="auto">
          <a:xfrm>
            <a:off x="457200" y="2819400"/>
            <a:ext cx="2861588" cy="1905000"/>
          </a:xfrm>
          <a:prstGeom prst="rect">
            <a:avLst/>
          </a:prstGeom>
          <a:noFill/>
          <a:ln w="9525">
            <a:noFill/>
            <a:miter lim="800000"/>
            <a:headEnd/>
            <a:tailEnd/>
          </a:ln>
          <a:effectLst/>
        </p:spPr>
      </p:pic>
      <p:pic>
        <p:nvPicPr>
          <p:cNvPr id="68611" name="Picture 3"/>
          <p:cNvPicPr>
            <a:picLocks noChangeAspect="1" noChangeArrowheads="1"/>
          </p:cNvPicPr>
          <p:nvPr/>
        </p:nvPicPr>
        <p:blipFill>
          <a:blip r:embed="rId4"/>
          <a:srcRect/>
          <a:stretch>
            <a:fillRect/>
          </a:stretch>
        </p:blipFill>
        <p:spPr bwMode="auto">
          <a:xfrm>
            <a:off x="3457388" y="2438400"/>
            <a:ext cx="5229412" cy="2667000"/>
          </a:xfrm>
          <a:prstGeom prst="rect">
            <a:avLst/>
          </a:prstGeom>
          <a:noFill/>
          <a:ln w="9525">
            <a:noFill/>
            <a:miter lim="800000"/>
            <a:headEnd/>
            <a:tailEnd/>
          </a:ln>
          <a:effectLst/>
        </p:spPr>
      </p:pic>
      <p:sp>
        <p:nvSpPr>
          <p:cNvPr id="6" name="Rectangle 5"/>
          <p:cNvSpPr/>
          <p:nvPr/>
        </p:nvSpPr>
        <p:spPr>
          <a:xfrm>
            <a:off x="361404" y="6172200"/>
            <a:ext cx="4210595" cy="369332"/>
          </a:xfrm>
          <a:prstGeom prst="rect">
            <a:avLst/>
          </a:prstGeom>
        </p:spPr>
        <p:txBody>
          <a:bodyPr wrap="none">
            <a:spAutoFit/>
          </a:bodyPr>
          <a:lstStyle/>
          <a:p>
            <a:r>
              <a:rPr lang="en-US" dirty="0" smtClean="0">
                <a:hlinkClick r:id="rId5"/>
              </a:rPr>
              <a:t>http://www.dwbowen.com/</a:t>
            </a:r>
            <a:r>
              <a:rPr lang="en-US" dirty="0" smtClean="0">
                <a:hlinkClick r:id="rId5"/>
              </a:rPr>
              <a:t>fly_tweet.html</a:t>
            </a:r>
            <a:endParaRPr lang="en-US" dirty="0" smtClean="0"/>
          </a:p>
          <a:p>
            <a:endParaRPr lang="en-US" dirty="0"/>
          </a:p>
        </p:txBody>
      </p:sp>
      <p:sp>
        <p:nvSpPr>
          <p:cNvPr id="7" name="Rectangle 6"/>
          <p:cNvSpPr/>
          <p:nvPr/>
        </p:nvSpPr>
        <p:spPr>
          <a:xfrm>
            <a:off x="470677" y="5594866"/>
            <a:ext cx="2370586" cy="369332"/>
          </a:xfrm>
          <a:prstGeom prst="rect">
            <a:avLst/>
          </a:prstGeom>
        </p:spPr>
        <p:txBody>
          <a:bodyPr wrap="none">
            <a:spAutoFit/>
          </a:bodyPr>
          <a:lstStyle/>
          <a:p>
            <a:r>
              <a:rPr lang="en-US" dirty="0" smtClean="0"/>
              <a:t>Fly Tweet, David Brown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68611" name="Picture 3"/>
          <p:cNvPicPr>
            <a:picLocks noChangeAspect="1" noChangeArrowheads="1"/>
          </p:cNvPicPr>
          <p:nvPr/>
        </p:nvPicPr>
        <p:blipFill>
          <a:blip r:embed="rId3"/>
          <a:srcRect/>
          <a:stretch>
            <a:fillRect/>
          </a:stretch>
        </p:blipFill>
        <p:spPr bwMode="auto">
          <a:xfrm>
            <a:off x="-685800" y="655637"/>
            <a:ext cx="10667378" cy="5440363"/>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889" dirty="0" smtClean="0"/>
              <a:t>Gather Data</a:t>
            </a:r>
            <a:r>
              <a:rPr lang="en-US" dirty="0" smtClean="0"/>
              <a:t/>
            </a:r>
            <a:br>
              <a:rPr lang="en-US" dirty="0" smtClean="0"/>
            </a:br>
            <a:r>
              <a:rPr lang="en-US" dirty="0" smtClean="0"/>
              <a:t>Build your own system</a:t>
            </a:r>
            <a:br>
              <a:rPr lang="en-US" dirty="0" smtClean="0"/>
            </a:br>
            <a:endParaRPr lang="en-US" dirty="0"/>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endParaRPr lang="en-US"/>
          </a:p>
        </p:txBody>
      </p:sp>
      <p:pic>
        <p:nvPicPr>
          <p:cNvPr id="72706" name="Picture 2"/>
          <p:cNvPicPr>
            <a:picLocks noChangeAspect="1" noChangeArrowheads="1"/>
          </p:cNvPicPr>
          <p:nvPr/>
        </p:nvPicPr>
        <p:blipFill>
          <a:blip r:embed="rId2"/>
          <a:srcRect/>
          <a:stretch>
            <a:fillRect/>
          </a:stretch>
        </p:blipFill>
        <p:spPr bwMode="auto">
          <a:xfrm>
            <a:off x="723900" y="1600200"/>
            <a:ext cx="3124200" cy="4373880"/>
          </a:xfrm>
          <a:prstGeom prst="rect">
            <a:avLst/>
          </a:prstGeom>
          <a:noFill/>
          <a:ln w="9525">
            <a:noFill/>
            <a:miter lim="800000"/>
            <a:headEnd/>
            <a:tailEnd/>
          </a:ln>
          <a:effectLst/>
        </p:spPr>
      </p:pic>
      <p:pic>
        <p:nvPicPr>
          <p:cNvPr id="72707" name="Picture 3"/>
          <p:cNvPicPr>
            <a:picLocks noChangeAspect="1" noChangeArrowheads="1"/>
          </p:cNvPicPr>
          <p:nvPr/>
        </p:nvPicPr>
        <p:blipFill>
          <a:blip r:embed="rId3"/>
          <a:srcRect/>
          <a:stretch>
            <a:fillRect/>
          </a:stretch>
        </p:blipFill>
        <p:spPr bwMode="auto">
          <a:xfrm>
            <a:off x="4419600" y="2514600"/>
            <a:ext cx="4267200" cy="2275840"/>
          </a:xfrm>
          <a:prstGeom prst="rect">
            <a:avLst/>
          </a:prstGeom>
          <a:noFill/>
          <a:ln w="9525">
            <a:noFill/>
            <a:miter lim="800000"/>
            <a:headEnd/>
            <a:tailEnd/>
          </a:ln>
          <a:effectLst/>
        </p:spPr>
      </p:pic>
      <p:sp>
        <p:nvSpPr>
          <p:cNvPr id="9" name="Rectangle 8"/>
          <p:cNvSpPr/>
          <p:nvPr/>
        </p:nvSpPr>
        <p:spPr>
          <a:xfrm>
            <a:off x="658969" y="6292334"/>
            <a:ext cx="3989231" cy="369332"/>
          </a:xfrm>
          <a:prstGeom prst="rect">
            <a:avLst/>
          </a:prstGeom>
        </p:spPr>
        <p:txBody>
          <a:bodyPr wrap="none">
            <a:spAutoFit/>
          </a:bodyPr>
          <a:lstStyle/>
          <a:p>
            <a:r>
              <a:rPr lang="en-US" dirty="0" smtClean="0">
                <a:hlinkClick r:id="rId4"/>
              </a:rPr>
              <a:t>http://www.dwbowen.com/</a:t>
            </a:r>
            <a:r>
              <a:rPr lang="en-US" dirty="0" smtClean="0">
                <a:hlinkClick r:id="rId4"/>
              </a:rPr>
              <a:t>growth.html</a:t>
            </a:r>
            <a:endParaRPr lang="en-US" dirty="0" smtClean="0"/>
          </a:p>
          <a:p>
            <a:endParaRPr lang="en-US" dirty="0"/>
          </a:p>
        </p:txBody>
      </p:sp>
      <p:sp>
        <p:nvSpPr>
          <p:cNvPr id="10" name="Rectangle 9"/>
          <p:cNvSpPr/>
          <p:nvPr/>
        </p:nvSpPr>
        <p:spPr>
          <a:xfrm>
            <a:off x="658969" y="5974080"/>
            <a:ext cx="4067790" cy="369332"/>
          </a:xfrm>
          <a:prstGeom prst="rect">
            <a:avLst/>
          </a:prstGeom>
        </p:spPr>
        <p:txBody>
          <a:bodyPr wrap="none">
            <a:spAutoFit/>
          </a:bodyPr>
          <a:lstStyle/>
          <a:p>
            <a:r>
              <a:rPr lang="en-US" dirty="0" smtClean="0"/>
              <a:t>Growth Rendering Machine, David Brown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Gather Data</a:t>
            </a:r>
            <a:r>
              <a:rPr lang="en-US" sz="2500" dirty="0" smtClean="0"/>
              <a:t/>
            </a:r>
            <a:br>
              <a:rPr lang="en-US" sz="2500" dirty="0" smtClean="0"/>
            </a:br>
            <a:r>
              <a:rPr lang="en-US" sz="3000" b="1" dirty="0" smtClean="0"/>
              <a:t>You could fake the data (Under a certain purpose)</a:t>
            </a:r>
            <a:r>
              <a:rPr lang="en-US" sz="2500" dirty="0" smtClean="0"/>
              <a:t/>
            </a:r>
            <a:br>
              <a:rPr lang="en-US" sz="2500" dirty="0" smtClean="0"/>
            </a:br>
            <a:endParaRPr lang="en-US" sz="2500" dirty="0"/>
          </a:p>
        </p:txBody>
      </p:sp>
      <p:pic>
        <p:nvPicPr>
          <p:cNvPr id="64514" name="Picture 2"/>
          <p:cNvPicPr>
            <a:picLocks noChangeAspect="1" noChangeArrowheads="1"/>
          </p:cNvPicPr>
          <p:nvPr/>
        </p:nvPicPr>
        <p:blipFill>
          <a:blip r:embed="rId3"/>
          <a:srcRect/>
          <a:stretch>
            <a:fillRect/>
          </a:stretch>
        </p:blipFill>
        <p:spPr bwMode="auto">
          <a:xfrm>
            <a:off x="1752600" y="2239963"/>
            <a:ext cx="3348298" cy="2484437"/>
          </a:xfrm>
          <a:prstGeom prst="rect">
            <a:avLst/>
          </a:prstGeom>
          <a:noFill/>
          <a:ln w="9525">
            <a:noFill/>
            <a:miter lim="800000"/>
            <a:headEnd/>
            <a:tailEnd/>
          </a:ln>
          <a:effectLst/>
        </p:spPr>
      </p:pic>
      <p:sp>
        <p:nvSpPr>
          <p:cNvPr id="5" name="Rectangle 4"/>
          <p:cNvSpPr/>
          <p:nvPr/>
        </p:nvSpPr>
        <p:spPr>
          <a:xfrm>
            <a:off x="1752600" y="4724400"/>
            <a:ext cx="3949669" cy="369332"/>
          </a:xfrm>
          <a:prstGeom prst="rect">
            <a:avLst/>
          </a:prstGeom>
        </p:spPr>
        <p:txBody>
          <a:bodyPr wrap="none">
            <a:spAutoFit/>
          </a:bodyPr>
          <a:lstStyle/>
          <a:p>
            <a:r>
              <a:rPr lang="en-US" dirty="0" smtClean="0"/>
              <a:t>If the world were a village of 100 people</a:t>
            </a:r>
            <a:endParaRPr lang="en-US" dirty="0"/>
          </a:p>
        </p:txBody>
      </p:sp>
      <p:sp>
        <p:nvSpPr>
          <p:cNvPr id="6" name="Rectangle 5"/>
          <p:cNvSpPr/>
          <p:nvPr/>
        </p:nvSpPr>
        <p:spPr>
          <a:xfrm>
            <a:off x="1752600" y="5802997"/>
            <a:ext cx="6934200" cy="646331"/>
          </a:xfrm>
          <a:prstGeom prst="rect">
            <a:avLst/>
          </a:prstGeom>
        </p:spPr>
        <p:txBody>
          <a:bodyPr wrap="square">
            <a:spAutoFit/>
          </a:bodyPr>
          <a:lstStyle/>
          <a:p>
            <a:r>
              <a:rPr lang="en-US" dirty="0" smtClean="0"/>
              <a:t>The statistics were derived from </a:t>
            </a:r>
            <a:r>
              <a:rPr lang="en-US" dirty="0" err="1" smtClean="0"/>
              <a:t>Donella</a:t>
            </a:r>
            <a:r>
              <a:rPr lang="en-US" dirty="0" smtClean="0"/>
              <a:t> Meadows "State of the Village Report" first published in 1990)</a:t>
            </a:r>
            <a:endParaRPr lang="en-US" dirty="0"/>
          </a:p>
        </p:txBody>
      </p:sp>
      <p:sp>
        <p:nvSpPr>
          <p:cNvPr id="7" name="Content Placeholder 6"/>
          <p:cNvSpPr>
            <a:spLocks noGrp="1"/>
          </p:cNvSpPr>
          <p:nvPr>
            <p:ph idx="1"/>
          </p:nvPr>
        </p:nvSpPr>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srcRect/>
          <a:stretch>
            <a:fillRect/>
          </a:stretch>
        </p:blipFill>
        <p:spPr bwMode="auto">
          <a:xfrm>
            <a:off x="-1" y="0"/>
            <a:ext cx="9242587" cy="68580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89" dirty="0" smtClean="0"/>
              <a:t>Gather Data</a:t>
            </a:r>
            <a:r>
              <a:rPr lang="en-US" dirty="0" smtClean="0"/>
              <a:t/>
            </a:r>
            <a:br>
              <a:rPr lang="en-US" dirty="0" smtClean="0"/>
            </a:br>
            <a:r>
              <a:rPr lang="en-US" dirty="0" smtClean="0"/>
              <a:t>Interview or do a survey</a:t>
            </a:r>
            <a:br>
              <a:rPr lang="en-US" dirty="0" smtClean="0"/>
            </a:br>
            <a:endParaRPr lang="en-US" dirty="0"/>
          </a:p>
        </p:txBody>
      </p:sp>
      <p:sp>
        <p:nvSpPr>
          <p:cNvPr id="4" name="Rectangle 3"/>
          <p:cNvSpPr/>
          <p:nvPr/>
        </p:nvSpPr>
        <p:spPr>
          <a:xfrm>
            <a:off x="457200" y="6172330"/>
            <a:ext cx="8229600" cy="369332"/>
          </a:xfrm>
          <a:prstGeom prst="rect">
            <a:avLst/>
          </a:prstGeom>
        </p:spPr>
        <p:txBody>
          <a:bodyPr wrap="square">
            <a:spAutoFit/>
          </a:bodyPr>
          <a:lstStyle/>
          <a:p>
            <a:r>
              <a:rPr lang="en-US" dirty="0" smtClean="0">
                <a:hlinkClick r:id="rId3"/>
              </a:rPr>
              <a:t>http://www.yeondoojung.com/artworks_view_wonderland.php?no=</a:t>
            </a:r>
            <a:r>
              <a:rPr lang="en-US" dirty="0" smtClean="0">
                <a:hlinkClick r:id="rId3"/>
              </a:rPr>
              <a:t>88</a:t>
            </a:r>
            <a:endParaRPr lang="en-US" dirty="0" smtClean="0"/>
          </a:p>
          <a:p>
            <a:endParaRPr lang="en-US" dirty="0"/>
          </a:p>
        </p:txBody>
      </p:sp>
      <p:sp>
        <p:nvSpPr>
          <p:cNvPr id="5" name="Rectangle 4"/>
          <p:cNvSpPr/>
          <p:nvPr/>
        </p:nvSpPr>
        <p:spPr>
          <a:xfrm>
            <a:off x="587702" y="5747266"/>
            <a:ext cx="3454867" cy="369332"/>
          </a:xfrm>
          <a:prstGeom prst="rect">
            <a:avLst/>
          </a:prstGeom>
        </p:spPr>
        <p:txBody>
          <a:bodyPr wrap="none">
            <a:spAutoFit/>
          </a:bodyPr>
          <a:lstStyle/>
          <a:p>
            <a:r>
              <a:rPr lang="en-US" dirty="0" smtClean="0"/>
              <a:t>Wonderland. 2005 , </a:t>
            </a:r>
            <a:r>
              <a:rPr lang="en-US" dirty="0" err="1" smtClean="0"/>
              <a:t>Yeon</a:t>
            </a:r>
            <a:r>
              <a:rPr lang="en-US" dirty="0" smtClean="0"/>
              <a:t> </a:t>
            </a:r>
            <a:r>
              <a:rPr lang="en-US" dirty="0" err="1" smtClean="0"/>
              <a:t>Doo</a:t>
            </a:r>
            <a:r>
              <a:rPr lang="en-US" dirty="0" smtClean="0"/>
              <a:t> Jung</a:t>
            </a:r>
            <a:endParaRPr lang="en-US" dirty="0"/>
          </a:p>
        </p:txBody>
      </p:sp>
      <p:pic>
        <p:nvPicPr>
          <p:cNvPr id="53250" name="Picture 2"/>
          <p:cNvPicPr>
            <a:picLocks noChangeAspect="1" noChangeArrowheads="1"/>
          </p:cNvPicPr>
          <p:nvPr/>
        </p:nvPicPr>
        <p:blipFill>
          <a:blip r:embed="rId4"/>
          <a:srcRect r="45833" b="68024"/>
          <a:stretch>
            <a:fillRect/>
          </a:stretch>
        </p:blipFill>
        <p:spPr bwMode="auto">
          <a:xfrm>
            <a:off x="539452" y="2895598"/>
            <a:ext cx="2660948" cy="1905002"/>
          </a:xfrm>
          <a:prstGeom prst="rect">
            <a:avLst/>
          </a:prstGeom>
          <a:noFill/>
          <a:ln w="9525">
            <a:noFill/>
            <a:miter lim="800000"/>
            <a:headEnd/>
            <a:tailEnd/>
          </a:ln>
          <a:effectLst/>
        </p:spPr>
      </p:pic>
      <p:pic>
        <p:nvPicPr>
          <p:cNvPr id="9" name="Picture 2"/>
          <p:cNvPicPr>
            <a:picLocks noChangeAspect="1" noChangeArrowheads="1"/>
          </p:cNvPicPr>
          <p:nvPr/>
        </p:nvPicPr>
        <p:blipFill>
          <a:blip r:embed="rId5"/>
          <a:srcRect r="33710" b="58738"/>
          <a:stretch>
            <a:fillRect/>
          </a:stretch>
        </p:blipFill>
        <p:spPr bwMode="auto">
          <a:xfrm>
            <a:off x="3352800" y="2919282"/>
            <a:ext cx="2589308" cy="1881318"/>
          </a:xfrm>
          <a:prstGeom prst="rect">
            <a:avLst/>
          </a:prstGeom>
          <a:noFill/>
          <a:ln w="9525">
            <a:noFill/>
            <a:miter lim="800000"/>
            <a:headEnd/>
            <a:tailEnd/>
          </a:ln>
          <a:effectLst/>
        </p:spPr>
      </p:pic>
      <p:pic>
        <p:nvPicPr>
          <p:cNvPr id="10" name="Picture 3"/>
          <p:cNvPicPr>
            <a:picLocks noChangeAspect="1" noChangeArrowheads="1"/>
          </p:cNvPicPr>
          <p:nvPr/>
        </p:nvPicPr>
        <p:blipFill>
          <a:blip r:embed="rId6"/>
          <a:srcRect t="52321"/>
          <a:stretch>
            <a:fillRect/>
          </a:stretch>
        </p:blipFill>
        <p:spPr bwMode="auto">
          <a:xfrm>
            <a:off x="5943600" y="2919282"/>
            <a:ext cx="2793027" cy="1881318"/>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r="45833" b="68024"/>
          <a:stretch>
            <a:fillRect/>
          </a:stretch>
        </p:blipFill>
        <p:spPr bwMode="auto">
          <a:xfrm>
            <a:off x="2819400" y="353866"/>
            <a:ext cx="2971800" cy="2127544"/>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l="30556" t="30230"/>
          <a:stretch>
            <a:fillRect/>
          </a:stretch>
        </p:blipFill>
        <p:spPr bwMode="auto">
          <a:xfrm>
            <a:off x="2574395" y="2481410"/>
            <a:ext cx="3216805" cy="3919390"/>
          </a:xfrm>
          <a:prstGeom prst="rect">
            <a:avLst/>
          </a:prstGeom>
          <a:noFill/>
          <a:ln w="9525">
            <a:noFill/>
            <a:miter lim="800000"/>
            <a:headEnd/>
            <a:tailEnd/>
          </a:ln>
          <a:effectLst/>
        </p:spPr>
      </p:pic>
      <p:sp>
        <p:nvSpPr>
          <p:cNvPr id="10" name="Title 9"/>
          <p:cNvSpPr>
            <a:spLocks noGrp="1"/>
          </p:cNvSpPr>
          <p:nvPr>
            <p:ph type="title"/>
          </p:nvPr>
        </p:nvSpPr>
        <p:spPr/>
        <p:txBody>
          <a:bodyPr/>
          <a:lstStyle/>
          <a:p>
            <a:endParaRPr lang="en-US"/>
          </a:p>
        </p:txBody>
      </p:sp>
      <p:sp>
        <p:nvSpPr>
          <p:cNvPr id="12" name="Rectangle 11"/>
          <p:cNvSpPr/>
          <p:nvPr/>
        </p:nvSpPr>
        <p:spPr>
          <a:xfrm>
            <a:off x="304800" y="6400800"/>
            <a:ext cx="3454867" cy="369332"/>
          </a:xfrm>
          <a:prstGeom prst="rect">
            <a:avLst/>
          </a:prstGeom>
        </p:spPr>
        <p:txBody>
          <a:bodyPr wrap="none">
            <a:spAutoFit/>
          </a:bodyPr>
          <a:lstStyle/>
          <a:p>
            <a:r>
              <a:rPr lang="en-US" dirty="0" smtClean="0"/>
              <a:t>Wonderland. 2005 , </a:t>
            </a:r>
            <a:r>
              <a:rPr lang="en-US" dirty="0" err="1" smtClean="0"/>
              <a:t>Yeon</a:t>
            </a:r>
            <a:r>
              <a:rPr lang="en-US" dirty="0" smtClean="0"/>
              <a:t> </a:t>
            </a:r>
            <a:r>
              <a:rPr lang="en-US" dirty="0" err="1" smtClean="0"/>
              <a:t>Doo</a:t>
            </a:r>
            <a:r>
              <a:rPr lang="en-US" dirty="0" smtClean="0"/>
              <a:t> Jung</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7346" name="Picture 2"/>
          <p:cNvPicPr>
            <a:picLocks noChangeAspect="1" noChangeArrowheads="1"/>
          </p:cNvPicPr>
          <p:nvPr/>
        </p:nvPicPr>
        <p:blipFill>
          <a:blip r:embed="rId2"/>
          <a:srcRect/>
          <a:stretch>
            <a:fillRect/>
          </a:stretch>
        </p:blipFill>
        <p:spPr bwMode="auto">
          <a:xfrm>
            <a:off x="2286000" y="274638"/>
            <a:ext cx="5287711" cy="6172200"/>
          </a:xfrm>
          <a:prstGeom prst="rect">
            <a:avLst/>
          </a:prstGeom>
          <a:noFill/>
          <a:ln w="9525">
            <a:noFill/>
            <a:miter lim="800000"/>
            <a:headEnd/>
            <a:tailEnd/>
          </a:ln>
          <a:effectLst/>
        </p:spPr>
      </p:pic>
      <p:sp>
        <p:nvSpPr>
          <p:cNvPr id="8" name="Rectangle 7"/>
          <p:cNvSpPr/>
          <p:nvPr/>
        </p:nvSpPr>
        <p:spPr>
          <a:xfrm>
            <a:off x="304800" y="6400800"/>
            <a:ext cx="3454867" cy="369332"/>
          </a:xfrm>
          <a:prstGeom prst="rect">
            <a:avLst/>
          </a:prstGeom>
        </p:spPr>
        <p:txBody>
          <a:bodyPr wrap="none">
            <a:spAutoFit/>
          </a:bodyPr>
          <a:lstStyle/>
          <a:p>
            <a:r>
              <a:rPr lang="en-US" dirty="0" smtClean="0"/>
              <a:t>Wonderland. 2005 , </a:t>
            </a:r>
            <a:r>
              <a:rPr lang="en-US" dirty="0" err="1" smtClean="0"/>
              <a:t>Yeon</a:t>
            </a:r>
            <a:r>
              <a:rPr lang="en-US" dirty="0" smtClean="0"/>
              <a:t> </a:t>
            </a:r>
            <a:r>
              <a:rPr lang="en-US" dirty="0" err="1" smtClean="0"/>
              <a:t>Doo</a:t>
            </a:r>
            <a:r>
              <a:rPr lang="en-US" dirty="0" smtClean="0"/>
              <a:t> Jung</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7347" name="Picture 3"/>
          <p:cNvPicPr>
            <a:picLocks noChangeAspect="1" noChangeArrowheads="1"/>
          </p:cNvPicPr>
          <p:nvPr/>
        </p:nvPicPr>
        <p:blipFill>
          <a:blip r:embed="rId2"/>
          <a:srcRect b="45358"/>
          <a:stretch>
            <a:fillRect/>
          </a:stretch>
        </p:blipFill>
        <p:spPr bwMode="auto">
          <a:xfrm>
            <a:off x="2332333" y="2971800"/>
            <a:ext cx="4525667" cy="3493532"/>
          </a:xfrm>
          <a:prstGeom prst="rect">
            <a:avLst/>
          </a:prstGeom>
          <a:noFill/>
          <a:ln w="9525">
            <a:noFill/>
            <a:miter lim="800000"/>
            <a:headEnd/>
            <a:tailEnd/>
          </a:ln>
          <a:effectLst/>
        </p:spPr>
      </p:pic>
      <p:pic>
        <p:nvPicPr>
          <p:cNvPr id="7" name="Picture 3"/>
          <p:cNvPicPr>
            <a:picLocks noChangeAspect="1" noChangeArrowheads="1"/>
          </p:cNvPicPr>
          <p:nvPr/>
        </p:nvPicPr>
        <p:blipFill>
          <a:blip r:embed="rId2"/>
          <a:srcRect t="52321"/>
          <a:stretch>
            <a:fillRect/>
          </a:stretch>
        </p:blipFill>
        <p:spPr bwMode="auto">
          <a:xfrm>
            <a:off x="2332333" y="0"/>
            <a:ext cx="4525666" cy="3048384"/>
          </a:xfrm>
          <a:prstGeom prst="rect">
            <a:avLst/>
          </a:prstGeom>
          <a:noFill/>
          <a:ln w="9525">
            <a:noFill/>
            <a:miter lim="800000"/>
            <a:headEnd/>
            <a:tailEnd/>
          </a:ln>
          <a:effectLst/>
        </p:spPr>
      </p:pic>
      <p:sp>
        <p:nvSpPr>
          <p:cNvPr id="8" name="Rectangle 7"/>
          <p:cNvSpPr/>
          <p:nvPr/>
        </p:nvSpPr>
        <p:spPr>
          <a:xfrm>
            <a:off x="304800" y="6400800"/>
            <a:ext cx="3454867" cy="369332"/>
          </a:xfrm>
          <a:prstGeom prst="rect">
            <a:avLst/>
          </a:prstGeom>
        </p:spPr>
        <p:txBody>
          <a:bodyPr wrap="none">
            <a:spAutoFit/>
          </a:bodyPr>
          <a:lstStyle/>
          <a:p>
            <a:r>
              <a:rPr lang="en-US" dirty="0" smtClean="0"/>
              <a:t>Wonderland. 2005 , </a:t>
            </a:r>
            <a:r>
              <a:rPr lang="en-US" dirty="0" err="1" smtClean="0"/>
              <a:t>Yeon</a:t>
            </a:r>
            <a:r>
              <a:rPr lang="en-US" dirty="0" smtClean="0"/>
              <a:t> </a:t>
            </a:r>
            <a:r>
              <a:rPr lang="en-US" dirty="0" err="1" smtClean="0"/>
              <a:t>Doo</a:t>
            </a:r>
            <a:r>
              <a:rPr lang="en-US" dirty="0" smtClean="0"/>
              <a:t> Jung</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89" dirty="0" smtClean="0"/>
              <a:t>Gather Data</a:t>
            </a:r>
            <a:r>
              <a:rPr lang="en-US" dirty="0" smtClean="0"/>
              <a:t/>
            </a:r>
            <a:br>
              <a:rPr lang="en-US" dirty="0" smtClean="0"/>
            </a:br>
            <a:r>
              <a:rPr lang="en-US" dirty="0" smtClean="0"/>
              <a:t>Interview or do a survey</a:t>
            </a:r>
            <a:br>
              <a:rPr lang="en-US" dirty="0" smtClean="0"/>
            </a:br>
            <a:endParaRPr lang="en-US" dirty="0"/>
          </a:p>
        </p:txBody>
      </p:sp>
      <p:sp>
        <p:nvSpPr>
          <p:cNvPr id="4" name="Rectangle 3"/>
          <p:cNvSpPr/>
          <p:nvPr/>
        </p:nvSpPr>
        <p:spPr>
          <a:xfrm>
            <a:off x="457200" y="6172330"/>
            <a:ext cx="8229600" cy="369332"/>
          </a:xfrm>
          <a:prstGeom prst="rect">
            <a:avLst/>
          </a:prstGeom>
        </p:spPr>
        <p:txBody>
          <a:bodyPr wrap="square">
            <a:spAutoFit/>
          </a:bodyPr>
          <a:lstStyle/>
          <a:p>
            <a:r>
              <a:rPr lang="en-US" dirty="0" smtClean="0">
                <a:hlinkClick r:id="rId3"/>
              </a:rPr>
              <a:t>http://balloonsofbhutan.org</a:t>
            </a:r>
            <a:r>
              <a:rPr lang="en-US" dirty="0" smtClean="0">
                <a:hlinkClick r:id="rId3"/>
              </a:rPr>
              <a:t>/</a:t>
            </a:r>
            <a:endParaRPr lang="en-US" dirty="0" smtClean="0"/>
          </a:p>
          <a:p>
            <a:endParaRPr lang="en-US" dirty="0"/>
          </a:p>
        </p:txBody>
      </p:sp>
      <p:sp>
        <p:nvSpPr>
          <p:cNvPr id="5" name="Rectangle 4"/>
          <p:cNvSpPr/>
          <p:nvPr/>
        </p:nvSpPr>
        <p:spPr>
          <a:xfrm>
            <a:off x="533400" y="5747266"/>
            <a:ext cx="3531736" cy="369332"/>
          </a:xfrm>
          <a:prstGeom prst="rect">
            <a:avLst/>
          </a:prstGeom>
        </p:spPr>
        <p:txBody>
          <a:bodyPr wrap="none">
            <a:spAutoFit/>
          </a:bodyPr>
          <a:lstStyle/>
          <a:p>
            <a:r>
              <a:rPr lang="en-US" dirty="0" smtClean="0"/>
              <a:t>Balloons of Bhutan, Jonathan Harris</a:t>
            </a:r>
            <a:endParaRPr lang="en-US" dirty="0"/>
          </a:p>
        </p:txBody>
      </p:sp>
      <p:pic>
        <p:nvPicPr>
          <p:cNvPr id="82946" name="Picture 2"/>
          <p:cNvPicPr>
            <a:picLocks noChangeAspect="1" noChangeArrowheads="1"/>
          </p:cNvPicPr>
          <p:nvPr/>
        </p:nvPicPr>
        <p:blipFill>
          <a:blip r:embed="rId4"/>
          <a:srcRect/>
          <a:stretch>
            <a:fillRect/>
          </a:stretch>
        </p:blipFill>
        <p:spPr bwMode="auto">
          <a:xfrm>
            <a:off x="5591725" y="2057400"/>
            <a:ext cx="1943100" cy="1295400"/>
          </a:xfrm>
          <a:prstGeom prst="rect">
            <a:avLst/>
          </a:prstGeom>
          <a:noFill/>
          <a:ln w="9525">
            <a:noFill/>
            <a:miter lim="800000"/>
            <a:headEnd/>
            <a:tailEnd/>
          </a:ln>
          <a:effectLst/>
        </p:spPr>
      </p:pic>
      <p:pic>
        <p:nvPicPr>
          <p:cNvPr id="82947" name="Picture 3"/>
          <p:cNvPicPr>
            <a:picLocks noChangeAspect="1" noChangeArrowheads="1"/>
          </p:cNvPicPr>
          <p:nvPr/>
        </p:nvPicPr>
        <p:blipFill>
          <a:blip r:embed="rId5"/>
          <a:srcRect/>
          <a:stretch>
            <a:fillRect/>
          </a:stretch>
        </p:blipFill>
        <p:spPr bwMode="auto">
          <a:xfrm>
            <a:off x="990600" y="1981200"/>
            <a:ext cx="4267200" cy="2802128"/>
          </a:xfrm>
          <a:prstGeom prst="rect">
            <a:avLst/>
          </a:prstGeom>
          <a:noFill/>
          <a:ln w="9525">
            <a:noFill/>
            <a:miter lim="800000"/>
            <a:headEnd/>
            <a:tailEnd/>
          </a:ln>
          <a:effectLst/>
        </p:spPr>
      </p:pic>
      <p:pic>
        <p:nvPicPr>
          <p:cNvPr id="82948" name="Picture 4"/>
          <p:cNvPicPr>
            <a:picLocks noChangeAspect="1" noChangeArrowheads="1"/>
          </p:cNvPicPr>
          <p:nvPr/>
        </p:nvPicPr>
        <p:blipFill>
          <a:blip r:embed="rId6"/>
          <a:srcRect/>
          <a:stretch>
            <a:fillRect/>
          </a:stretch>
        </p:blipFill>
        <p:spPr bwMode="auto">
          <a:xfrm>
            <a:off x="5591725" y="3429000"/>
            <a:ext cx="2028275" cy="1346200"/>
          </a:xfrm>
          <a:prstGeom prst="rect">
            <a:avLst/>
          </a:prstGeom>
          <a:noFill/>
          <a:ln w="9525">
            <a:noFill/>
            <a:miter lim="800000"/>
            <a:headEnd/>
            <a:tailEnd/>
          </a:ln>
          <a:effectLst/>
        </p:spPr>
      </p:pic>
      <p:sp>
        <p:nvSpPr>
          <p:cNvPr id="11" name="Rectangle 10"/>
          <p:cNvSpPr/>
          <p:nvPr/>
        </p:nvSpPr>
        <p:spPr>
          <a:xfrm>
            <a:off x="990600" y="5040868"/>
            <a:ext cx="7696200" cy="369332"/>
          </a:xfrm>
          <a:prstGeom prst="rect">
            <a:avLst/>
          </a:prstGeom>
        </p:spPr>
        <p:txBody>
          <a:bodyPr wrap="square">
            <a:spAutoFit/>
          </a:bodyPr>
          <a:lstStyle/>
          <a:p>
            <a:r>
              <a:rPr lang="en-US" dirty="0" smtClean="0"/>
              <a:t>Balloons of Bhutan is a portrait of happiness in the last Himalayan kingdom</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Data Visualization?</a:t>
            </a:r>
            <a:endParaRPr lang="en-US" dirty="0"/>
          </a:p>
        </p:txBody>
      </p:sp>
      <p:sp>
        <p:nvSpPr>
          <p:cNvPr id="5" name="Content Placeholder 4"/>
          <p:cNvSpPr>
            <a:spLocks noGrp="1"/>
          </p:cNvSpPr>
          <p:nvPr>
            <p:ph idx="1"/>
          </p:nvPr>
        </p:nvSpPr>
        <p:spPr/>
        <p:txBody>
          <a:bodyPr>
            <a:normAutofit/>
          </a:bodyPr>
          <a:lstStyle/>
          <a:p>
            <a:r>
              <a:rPr lang="en-US" dirty="0" smtClean="0"/>
              <a:t>Visualization is the graphical presentation of information, with the goal of providing the viewer with a qualitative understanding of the information contents.</a:t>
            </a:r>
          </a:p>
          <a:p>
            <a:r>
              <a:rPr lang="en-US" dirty="0" smtClean="0"/>
              <a:t>Information may be data, processes, relations, or concepts and they are abstracted in some schematic form</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b="1" dirty="0" smtClean="0"/>
              <a:t>Question : </a:t>
            </a:r>
            <a:r>
              <a:rPr lang="en-US" dirty="0" smtClean="0"/>
              <a:t>what makes them happy, what is their happiest memory, what is their favorite joke, what is their level of happiness between 1 and 10, and, if they could make one wish, what would it be.</a:t>
            </a:r>
          </a:p>
          <a:p>
            <a:endParaRPr lang="en-US" dirty="0" smtClean="0"/>
          </a:p>
          <a:p>
            <a:r>
              <a:rPr lang="en-US" b="1" dirty="0" smtClean="0"/>
              <a:t>Result : </a:t>
            </a:r>
            <a:r>
              <a:rPr lang="en-US" dirty="0" smtClean="0"/>
              <a:t>Based on each person's stated level of happiness, I inflated that number of balloons, so very happy people would be given 10 balloons and very sad people would be given only one (but hey, it's still a balloon). Then I wrote each person's wish onto a balloon of their favorite color. I repeated this process for 117 different people, from all different ages and backgrounds. </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2-03-08 at 5.09.27 PM.png"/>
          <p:cNvPicPr>
            <a:picLocks noGrp="1" noChangeAspect="1"/>
          </p:cNvPicPr>
          <p:nvPr>
            <p:ph idx="1"/>
          </p:nvPr>
        </p:nvPicPr>
        <p:blipFill>
          <a:blip r:embed="rId2"/>
          <a:stretch>
            <a:fillRect/>
          </a:stretch>
        </p:blipFill>
        <p:spPr>
          <a:xfrm>
            <a:off x="457200" y="1954920"/>
            <a:ext cx="8229600" cy="3816522"/>
          </a:xfrm>
        </p:spPr>
      </p:pic>
      <p:sp>
        <p:nvSpPr>
          <p:cNvPr id="5" name="Rectangle 4"/>
          <p:cNvSpPr/>
          <p:nvPr/>
        </p:nvSpPr>
        <p:spPr>
          <a:xfrm>
            <a:off x="457200" y="6172330"/>
            <a:ext cx="8229600" cy="369332"/>
          </a:xfrm>
          <a:prstGeom prst="rect">
            <a:avLst/>
          </a:prstGeom>
        </p:spPr>
        <p:txBody>
          <a:bodyPr wrap="square">
            <a:spAutoFit/>
          </a:bodyPr>
          <a:lstStyle/>
          <a:p>
            <a:r>
              <a:rPr lang="en-US" dirty="0" smtClean="0">
                <a:hlinkClick r:id="rId3"/>
              </a:rPr>
              <a:t>http://balloonsofbhutan.org</a:t>
            </a:r>
            <a:r>
              <a:rPr lang="en-US" dirty="0" smtClean="0">
                <a:hlinkClick r:id="rId3"/>
              </a:rPr>
              <a:t>/</a:t>
            </a:r>
            <a:endParaRPr lang="en-US" dirty="0" smtClean="0"/>
          </a:p>
          <a:p>
            <a:endParaRPr lang="en-US" dirty="0"/>
          </a:p>
        </p:txBody>
      </p:sp>
      <p:sp>
        <p:nvSpPr>
          <p:cNvPr id="6" name="Rectangle 5"/>
          <p:cNvSpPr/>
          <p:nvPr/>
        </p:nvSpPr>
        <p:spPr>
          <a:xfrm>
            <a:off x="533400" y="5747266"/>
            <a:ext cx="3531736" cy="369332"/>
          </a:xfrm>
          <a:prstGeom prst="rect">
            <a:avLst/>
          </a:prstGeom>
        </p:spPr>
        <p:txBody>
          <a:bodyPr wrap="none">
            <a:spAutoFit/>
          </a:bodyPr>
          <a:lstStyle/>
          <a:p>
            <a:r>
              <a:rPr lang="en-US" dirty="0" smtClean="0"/>
              <a:t>Balloons of Bhutan, Jonathan Harris</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Gather </a:t>
            </a:r>
            <a:r>
              <a:rPr lang="en-US" sz="2667" dirty="0" smtClean="0"/>
              <a:t>Data</a:t>
            </a:r>
            <a:r>
              <a:rPr lang="en-US" dirty="0" smtClean="0"/>
              <a:t/>
            </a:r>
            <a:br>
              <a:rPr lang="en-US" dirty="0" smtClean="0"/>
            </a:br>
            <a:r>
              <a:rPr lang="en-US" sz="3333" b="1" dirty="0" smtClean="0"/>
              <a:t>You could fake the data (Under a certain purpose)</a:t>
            </a: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571077" y="6126163"/>
            <a:ext cx="3429845" cy="369332"/>
          </a:xfrm>
          <a:prstGeom prst="rect">
            <a:avLst/>
          </a:prstGeom>
        </p:spPr>
        <p:txBody>
          <a:bodyPr wrap="none">
            <a:spAutoFit/>
          </a:bodyPr>
          <a:lstStyle/>
          <a:p>
            <a:r>
              <a:rPr lang="en-US" dirty="0" smtClean="0">
                <a:hlinkClick r:id="rId3"/>
              </a:rPr>
              <a:t>http://www.paulaschermaps.com</a:t>
            </a:r>
            <a:r>
              <a:rPr lang="en-US" dirty="0" smtClean="0">
                <a:hlinkClick r:id="rId3"/>
              </a:rPr>
              <a:t>/</a:t>
            </a:r>
            <a:endParaRPr lang="en-US" dirty="0" smtClean="0"/>
          </a:p>
          <a:p>
            <a:endParaRPr lang="en-US" dirty="0"/>
          </a:p>
        </p:txBody>
      </p:sp>
      <p:sp>
        <p:nvSpPr>
          <p:cNvPr id="5" name="Rectangle 4"/>
          <p:cNvSpPr/>
          <p:nvPr/>
        </p:nvSpPr>
        <p:spPr>
          <a:xfrm>
            <a:off x="571077" y="5802868"/>
            <a:ext cx="1894945" cy="369332"/>
          </a:xfrm>
          <a:prstGeom prst="rect">
            <a:avLst/>
          </a:prstGeom>
        </p:spPr>
        <p:txBody>
          <a:bodyPr wrap="none">
            <a:spAutoFit/>
          </a:bodyPr>
          <a:lstStyle/>
          <a:p>
            <a:r>
              <a:rPr lang="en-US" dirty="0" smtClean="0"/>
              <a:t>Maps, Paul </a:t>
            </a:r>
            <a:r>
              <a:rPr lang="en-US" dirty="0" err="1" smtClean="0"/>
              <a:t>Sacher</a:t>
            </a:r>
            <a:r>
              <a:rPr lang="en-US" dirty="0" smtClean="0"/>
              <a:t> </a:t>
            </a:r>
            <a:endParaRPr lang="en-US" dirty="0"/>
          </a:p>
        </p:txBody>
      </p:sp>
      <p:pic>
        <p:nvPicPr>
          <p:cNvPr id="6" name="Picture 5" descr="Screen shot 2012-03-08 at 4.01.25 PM.png"/>
          <p:cNvPicPr>
            <a:picLocks noChangeAspect="1"/>
          </p:cNvPicPr>
          <p:nvPr/>
        </p:nvPicPr>
        <p:blipFill>
          <a:blip r:embed="rId4"/>
          <a:stretch>
            <a:fillRect/>
          </a:stretch>
        </p:blipFill>
        <p:spPr>
          <a:xfrm>
            <a:off x="2667000" y="1600200"/>
            <a:ext cx="3625712" cy="420266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Screen shot 2012-03-08 at 4.01.25 PM.png"/>
          <p:cNvPicPr>
            <a:picLocks noChangeAspect="1"/>
          </p:cNvPicPr>
          <p:nvPr/>
        </p:nvPicPr>
        <p:blipFill>
          <a:blip r:embed="rId2"/>
          <a:srcRect l="5250" t="1203" r="2561"/>
          <a:stretch>
            <a:fillRect/>
          </a:stretch>
        </p:blipFill>
        <p:spPr>
          <a:xfrm>
            <a:off x="2076827" y="198438"/>
            <a:ext cx="5238373" cy="650716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89" dirty="0" smtClean="0"/>
              <a:t>Gather Data</a:t>
            </a:r>
            <a:r>
              <a:rPr lang="en-US" dirty="0" smtClean="0"/>
              <a:t/>
            </a:r>
            <a:br>
              <a:rPr lang="en-US" dirty="0" smtClean="0"/>
            </a:br>
            <a:r>
              <a:rPr lang="en-US" dirty="0" smtClean="0"/>
              <a:t>Create your own data</a:t>
            </a:r>
            <a:br>
              <a:rPr lang="en-US" dirty="0" smtClean="0"/>
            </a:br>
            <a:endParaRPr lang="en-US" dirty="0"/>
          </a:p>
        </p:txBody>
      </p:sp>
      <p:sp>
        <p:nvSpPr>
          <p:cNvPr id="3" name="Content Placeholder 2"/>
          <p:cNvSpPr>
            <a:spLocks noGrp="1"/>
          </p:cNvSpPr>
          <p:nvPr>
            <p:ph idx="1"/>
          </p:nvPr>
        </p:nvSpPr>
        <p:spPr/>
        <p:txBody>
          <a:bodyPr/>
          <a:lstStyle/>
          <a:p>
            <a:endParaRPr lang="en-US" dirty="0"/>
          </a:p>
        </p:txBody>
      </p:sp>
      <p:pic>
        <p:nvPicPr>
          <p:cNvPr id="77826" name="Picture 2"/>
          <p:cNvPicPr>
            <a:picLocks noChangeAspect="1" noChangeArrowheads="1"/>
          </p:cNvPicPr>
          <p:nvPr/>
        </p:nvPicPr>
        <p:blipFill>
          <a:blip r:embed="rId2"/>
          <a:srcRect/>
          <a:stretch>
            <a:fillRect/>
          </a:stretch>
        </p:blipFill>
        <p:spPr bwMode="auto">
          <a:xfrm>
            <a:off x="588764" y="1600201"/>
            <a:ext cx="3394472" cy="4525962"/>
          </a:xfrm>
          <a:prstGeom prst="rect">
            <a:avLst/>
          </a:prstGeom>
          <a:noFill/>
          <a:ln w="9525">
            <a:noFill/>
            <a:miter lim="800000"/>
            <a:headEnd/>
            <a:tailEnd/>
          </a:ln>
          <a:effectLst/>
        </p:spPr>
      </p:pic>
      <p:sp>
        <p:nvSpPr>
          <p:cNvPr id="5" name="Rectangle 4"/>
          <p:cNvSpPr/>
          <p:nvPr/>
        </p:nvSpPr>
        <p:spPr>
          <a:xfrm>
            <a:off x="4191000" y="5756831"/>
            <a:ext cx="3901880" cy="369332"/>
          </a:xfrm>
          <a:prstGeom prst="rect">
            <a:avLst/>
          </a:prstGeom>
        </p:spPr>
        <p:txBody>
          <a:bodyPr wrap="none">
            <a:spAutoFit/>
          </a:bodyPr>
          <a:lstStyle/>
          <a:p>
            <a:r>
              <a:rPr lang="en-US" b="1" dirty="0" smtClean="0"/>
              <a:t>If a Mouth were to Whisper.. , </a:t>
            </a:r>
            <a:r>
              <a:rPr lang="en-US" b="1" dirty="0" err="1" smtClean="0"/>
              <a:t>Jeane</a:t>
            </a:r>
            <a:r>
              <a:rPr lang="en-US" b="1" dirty="0" smtClean="0"/>
              <a:t> Jo</a:t>
            </a:r>
            <a:endParaRPr lang="en-US" b="1" dirty="0"/>
          </a:p>
        </p:txBody>
      </p:sp>
      <p:sp>
        <p:nvSpPr>
          <p:cNvPr id="6" name="Rectangle 5"/>
          <p:cNvSpPr/>
          <p:nvPr/>
        </p:nvSpPr>
        <p:spPr>
          <a:xfrm>
            <a:off x="588764" y="6211669"/>
            <a:ext cx="8098036" cy="369332"/>
          </a:xfrm>
          <a:prstGeom prst="rect">
            <a:avLst/>
          </a:prstGeom>
        </p:spPr>
        <p:txBody>
          <a:bodyPr wrap="square">
            <a:spAutoFit/>
          </a:bodyPr>
          <a:lstStyle/>
          <a:p>
            <a:r>
              <a:rPr lang="en-US" dirty="0" smtClean="0">
                <a:hlinkClick r:id="rId3"/>
              </a:rPr>
              <a:t>http://www.jeannejo.com/portfolio/if-a-mouth-were-to-whisper</a:t>
            </a:r>
            <a:r>
              <a:rPr lang="en-US" dirty="0" smtClean="0">
                <a:hlinkClick r:id="rId3"/>
              </a:rPr>
              <a:t>/</a:t>
            </a:r>
            <a:endParaRPr lang="en-US" dirty="0" smtClean="0"/>
          </a:p>
          <a:p>
            <a:endParaRPr lang="en-US" dirty="0"/>
          </a:p>
        </p:txBody>
      </p:sp>
      <p:sp>
        <p:nvSpPr>
          <p:cNvPr id="7" name="Rectangle 6"/>
          <p:cNvSpPr/>
          <p:nvPr/>
        </p:nvSpPr>
        <p:spPr>
          <a:xfrm>
            <a:off x="4191000" y="5169932"/>
            <a:ext cx="4495800" cy="369332"/>
          </a:xfrm>
          <a:prstGeom prst="rect">
            <a:avLst/>
          </a:prstGeom>
        </p:spPr>
        <p:txBody>
          <a:bodyPr wrap="square">
            <a:spAutoFit/>
          </a:bodyPr>
          <a:lstStyle/>
          <a:p>
            <a:r>
              <a:rPr lang="en-US" dirty="0" smtClean="0"/>
              <a:t>encrypted love letter, crocheted yarn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89" dirty="0" smtClean="0"/>
              <a:t>Gather Data</a:t>
            </a:r>
            <a:r>
              <a:rPr lang="en-US" dirty="0" smtClean="0"/>
              <a:t/>
            </a:r>
            <a:br>
              <a:rPr lang="en-US" dirty="0" smtClean="0"/>
            </a:br>
            <a:r>
              <a:rPr lang="en-US" dirty="0" smtClean="0"/>
              <a:t>Create your own data</a:t>
            </a:r>
            <a:br>
              <a:rPr lang="en-US" dirty="0" smtClean="0"/>
            </a:br>
            <a:endParaRPr lang="en-US" dirty="0"/>
          </a:p>
        </p:txBody>
      </p:sp>
      <p:sp>
        <p:nvSpPr>
          <p:cNvPr id="3" name="Content Placeholder 2"/>
          <p:cNvSpPr>
            <a:spLocks noGrp="1"/>
          </p:cNvSpPr>
          <p:nvPr>
            <p:ph idx="1"/>
          </p:nvPr>
        </p:nvSpPr>
        <p:spPr/>
        <p:txBody>
          <a:bodyPr/>
          <a:lstStyle/>
          <a:p>
            <a:endParaRPr lang="en-US" dirty="0"/>
          </a:p>
        </p:txBody>
      </p:sp>
      <p:sp>
        <p:nvSpPr>
          <p:cNvPr id="5" name="Rectangle 4"/>
          <p:cNvSpPr/>
          <p:nvPr/>
        </p:nvSpPr>
        <p:spPr>
          <a:xfrm>
            <a:off x="4191000" y="5756831"/>
            <a:ext cx="3005951" cy="369332"/>
          </a:xfrm>
          <a:prstGeom prst="rect">
            <a:avLst/>
          </a:prstGeom>
        </p:spPr>
        <p:txBody>
          <a:bodyPr wrap="none">
            <a:spAutoFit/>
          </a:bodyPr>
          <a:lstStyle/>
          <a:p>
            <a:r>
              <a:rPr lang="en-US" b="1" dirty="0" err="1" smtClean="0"/>
              <a:t>Mappin</a:t>
            </a:r>
            <a:r>
              <a:rPr lang="en-US" b="1" dirty="0" smtClean="0"/>
              <a:t> 201 days, Katie Lewis</a:t>
            </a:r>
            <a:endParaRPr lang="en-US" b="1" dirty="0"/>
          </a:p>
        </p:txBody>
      </p:sp>
      <p:sp>
        <p:nvSpPr>
          <p:cNvPr id="6" name="Rectangle 5"/>
          <p:cNvSpPr/>
          <p:nvPr/>
        </p:nvSpPr>
        <p:spPr>
          <a:xfrm>
            <a:off x="588764" y="6211669"/>
            <a:ext cx="8098036" cy="369332"/>
          </a:xfrm>
          <a:prstGeom prst="rect">
            <a:avLst/>
          </a:prstGeom>
        </p:spPr>
        <p:txBody>
          <a:bodyPr wrap="square">
            <a:spAutoFit/>
          </a:bodyPr>
          <a:lstStyle/>
          <a:p>
            <a:r>
              <a:rPr lang="en-US" dirty="0" smtClean="0">
                <a:hlinkClick r:id="rId3"/>
              </a:rPr>
              <a:t>http://katiehollandlewis.com</a:t>
            </a:r>
            <a:r>
              <a:rPr lang="en-US" dirty="0" smtClean="0">
                <a:hlinkClick r:id="rId3"/>
              </a:rPr>
              <a:t>/</a:t>
            </a:r>
            <a:endParaRPr lang="en-US" dirty="0" smtClean="0"/>
          </a:p>
          <a:p>
            <a:endParaRPr lang="en-US" dirty="0"/>
          </a:p>
        </p:txBody>
      </p:sp>
      <p:pic>
        <p:nvPicPr>
          <p:cNvPr id="78850" name="Picture 2"/>
          <p:cNvPicPr>
            <a:picLocks noChangeAspect="1" noChangeArrowheads="1"/>
          </p:cNvPicPr>
          <p:nvPr/>
        </p:nvPicPr>
        <p:blipFill>
          <a:blip r:embed="rId4"/>
          <a:srcRect/>
          <a:stretch>
            <a:fillRect/>
          </a:stretch>
        </p:blipFill>
        <p:spPr bwMode="auto">
          <a:xfrm>
            <a:off x="457200" y="1600200"/>
            <a:ext cx="3017309" cy="4525963"/>
          </a:xfrm>
          <a:prstGeom prst="rect">
            <a:avLst/>
          </a:prstGeom>
          <a:noFill/>
          <a:ln w="9525">
            <a:noFill/>
            <a:miter lim="800000"/>
            <a:headEnd/>
            <a:tailEnd/>
          </a:ln>
          <a:effectLst/>
        </p:spPr>
      </p:pic>
      <p:sp>
        <p:nvSpPr>
          <p:cNvPr id="9" name="Rectangle 8"/>
          <p:cNvSpPr/>
          <p:nvPr/>
        </p:nvSpPr>
        <p:spPr>
          <a:xfrm>
            <a:off x="3962400" y="1828800"/>
            <a:ext cx="4572000" cy="2585323"/>
          </a:xfrm>
          <a:prstGeom prst="rect">
            <a:avLst/>
          </a:prstGeom>
        </p:spPr>
        <p:txBody>
          <a:bodyPr>
            <a:spAutoFit/>
          </a:bodyPr>
          <a:lstStyle/>
          <a:p>
            <a:r>
              <a:rPr lang="en-US" dirty="0" smtClean="0"/>
              <a:t>Using simple tools like pins, thread and a pencil she mapped her sentiments on a invisible grid.</a:t>
            </a:r>
          </a:p>
          <a:p>
            <a:endParaRPr lang="en-US" dirty="0" smtClean="0"/>
          </a:p>
          <a:p>
            <a:r>
              <a:rPr lang="en-US" dirty="0" smtClean="0"/>
              <a:t>Each section of the grid on the wall is correlated with a different part of the body. Every time she felt a sensation in a particular area on her body, she documented the feeling onto the corresponding place on the grid with a pin and the date.</a:t>
            </a:r>
            <a:endParaRPr lang="en-US" dirty="0"/>
          </a:p>
        </p:txBody>
      </p:sp>
      <p:sp>
        <p:nvSpPr>
          <p:cNvPr id="10" name="Rectangle 9"/>
          <p:cNvSpPr/>
          <p:nvPr/>
        </p:nvSpPr>
        <p:spPr>
          <a:xfrm>
            <a:off x="4191000" y="5105400"/>
            <a:ext cx="2990046" cy="369332"/>
          </a:xfrm>
          <a:prstGeom prst="rect">
            <a:avLst/>
          </a:prstGeom>
        </p:spPr>
        <p:txBody>
          <a:bodyPr wrap="none">
            <a:spAutoFit/>
          </a:bodyPr>
          <a:lstStyle/>
          <a:p>
            <a:r>
              <a:rPr lang="en-US" dirty="0" smtClean="0"/>
              <a:t>201 Days. pins, pencil, thread; </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9874" name="Picture 2"/>
          <p:cNvPicPr>
            <a:picLocks noChangeAspect="1" noChangeArrowheads="1"/>
          </p:cNvPicPr>
          <p:nvPr/>
        </p:nvPicPr>
        <p:blipFill>
          <a:blip r:embed="rId2"/>
          <a:srcRect/>
          <a:stretch>
            <a:fillRect/>
          </a:stretch>
        </p:blipFill>
        <p:spPr bwMode="auto">
          <a:xfrm>
            <a:off x="0" y="0"/>
            <a:ext cx="10287000" cy="68580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Apply Visual Representation</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524000" y="1417638"/>
            <a:ext cx="6749183" cy="4800600"/>
          </a:xfrm>
          <a:prstGeom prst="rect">
            <a:avLst/>
          </a:prstGeom>
          <a:noFill/>
          <a:ln w="12700">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Edward </a:t>
            </a:r>
            <a:r>
              <a:rPr lang="en-US" dirty="0" err="1" smtClean="0"/>
              <a:t>Tufte</a:t>
            </a:r>
            <a:endParaRPr lang="en-US" dirty="0"/>
          </a:p>
        </p:txBody>
      </p:sp>
      <p:sp>
        <p:nvSpPr>
          <p:cNvPr id="3" name="Content Placeholder 2"/>
          <p:cNvSpPr>
            <a:spLocks noGrp="1"/>
          </p:cNvSpPr>
          <p:nvPr>
            <p:ph idx="1"/>
          </p:nvPr>
        </p:nvSpPr>
        <p:spPr/>
        <p:txBody>
          <a:bodyPr/>
          <a:lstStyle/>
          <a:p>
            <a:r>
              <a:rPr lang="en-US" dirty="0" smtClean="0"/>
              <a:t>Edward </a:t>
            </a:r>
            <a:r>
              <a:rPr lang="en-US" dirty="0" err="1" smtClean="0"/>
              <a:t>Tufte</a:t>
            </a:r>
            <a:r>
              <a:rPr lang="en-US" dirty="0" smtClean="0"/>
              <a:t> :  a pioneer in the field of data visualization</a:t>
            </a:r>
            <a:endParaRPr lang="en-US" dirty="0"/>
          </a:p>
        </p:txBody>
      </p:sp>
      <p:sp>
        <p:nvSpPr>
          <p:cNvPr id="4" name="Rectangle 3"/>
          <p:cNvSpPr/>
          <p:nvPr/>
        </p:nvSpPr>
        <p:spPr>
          <a:xfrm>
            <a:off x="457200" y="6107668"/>
            <a:ext cx="3070071" cy="369332"/>
          </a:xfrm>
          <a:prstGeom prst="rect">
            <a:avLst/>
          </a:prstGeom>
        </p:spPr>
        <p:txBody>
          <a:bodyPr wrap="none">
            <a:spAutoFit/>
          </a:bodyPr>
          <a:lstStyle/>
          <a:p>
            <a:r>
              <a:rPr lang="en-US" dirty="0" smtClean="0">
                <a:hlinkClick r:id="rId2"/>
              </a:rPr>
              <a:t>http://www.edwardtufte.com</a:t>
            </a:r>
            <a:r>
              <a:rPr lang="en-US" dirty="0" smtClean="0">
                <a:hlinkClick r:id="rId2"/>
              </a:rPr>
              <a:t>/</a:t>
            </a:r>
            <a:endParaRPr lang="en-US" dirty="0" smtClean="0"/>
          </a:p>
          <a:p>
            <a:endParaRPr lang="en-US" dirty="0"/>
          </a:p>
        </p:txBody>
      </p:sp>
      <p:sp>
        <p:nvSpPr>
          <p:cNvPr id="6" name="Rectangle 2"/>
          <p:cNvSpPr txBox="1">
            <a:spLocks noChangeArrowheads="1"/>
          </p:cNvSpPr>
          <p:nvPr/>
        </p:nvSpPr>
        <p:spPr bwMode="auto">
          <a:xfrm>
            <a:off x="635000" y="2933700"/>
            <a:ext cx="7835900" cy="27813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00" b="0" i="0" u="none" strike="noStrike" kern="0" cap="none" spc="0" normalizeH="0" baseline="0" noProof="0" dirty="0" smtClean="0">
                <a:ln>
                  <a:noFill/>
                </a:ln>
                <a:solidFill>
                  <a:srgbClr val="343434"/>
                </a:solidFill>
                <a:effectLst/>
                <a:uLnTx/>
                <a:uFillTx/>
                <a:latin typeface="DIN-Regular" charset="0"/>
                <a:ea typeface="DIN-Regular" charset="0"/>
                <a:cs typeface="DIN-Regular" charset="0"/>
                <a:sym typeface="DIN-Regular" charset="0"/>
              </a:rPr>
              <a:t>“</a:t>
            </a:r>
            <a:r>
              <a:rPr kumimoji="0" lang="en-US" sz="2500" b="0" i="0" u="none" strike="noStrike" kern="0" cap="none" spc="0" normalizeH="0" baseline="0" noProof="0" dirty="0" smtClean="0">
                <a:ln>
                  <a:noFill/>
                </a:ln>
                <a:solidFill>
                  <a:srgbClr val="343434"/>
                </a:solidFill>
                <a:effectLst/>
                <a:uLnTx/>
                <a:uFillTx/>
                <a:latin typeface="DIN-Bold" charset="0"/>
                <a:ea typeface="DIN-Bold" charset="0"/>
                <a:cs typeface="DIN-Bold" charset="0"/>
                <a:sym typeface="DIN-Bold" charset="0"/>
              </a:rPr>
              <a:t>Excellence</a:t>
            </a:r>
            <a:r>
              <a:rPr kumimoji="0" lang="en-US" sz="2500" b="0" i="0" u="none" strike="noStrike" kern="0" cap="none" spc="0" normalizeH="0" baseline="0" noProof="0" dirty="0" smtClean="0">
                <a:ln>
                  <a:noFill/>
                </a:ln>
                <a:solidFill>
                  <a:srgbClr val="343434"/>
                </a:solidFill>
                <a:effectLst/>
                <a:uLnTx/>
                <a:uFillTx/>
                <a:latin typeface="DIN-Regular" charset="0"/>
                <a:ea typeface="DIN-Regular" charset="0"/>
                <a:cs typeface="DIN-Regular" charset="0"/>
                <a:sym typeface="DIN-Regular" charset="0"/>
              </a:rPr>
              <a:t> in statistical graphics consists of </a:t>
            </a:r>
            <a:r>
              <a:rPr kumimoji="0" lang="en-US" sz="2500" b="0" i="0" u="none" strike="noStrike" kern="0" cap="none" spc="0" normalizeH="0" baseline="0" noProof="0" dirty="0" smtClean="0">
                <a:ln>
                  <a:noFill/>
                </a:ln>
                <a:solidFill>
                  <a:srgbClr val="343434"/>
                </a:solidFill>
                <a:effectLst/>
                <a:uLnTx/>
                <a:uFillTx/>
                <a:latin typeface="DIN-Bold" charset="0"/>
                <a:ea typeface="DIN-Bold" charset="0"/>
                <a:cs typeface="DIN-Bold" charset="0"/>
                <a:sym typeface="DIN-Bold" charset="0"/>
              </a:rPr>
              <a:t>complex ideas</a:t>
            </a:r>
            <a:r>
              <a:rPr kumimoji="0" lang="en-US" sz="2500" b="0" i="0" u="none" strike="noStrike" kern="0" cap="none" spc="0" normalizeH="0" baseline="0" noProof="0" dirty="0" smtClean="0">
                <a:ln>
                  <a:noFill/>
                </a:ln>
                <a:solidFill>
                  <a:srgbClr val="343434"/>
                </a:solidFill>
                <a:effectLst/>
                <a:uLnTx/>
                <a:uFillTx/>
                <a:latin typeface="DIN-Regular" charset="0"/>
                <a:ea typeface="DIN-Regular" charset="0"/>
                <a:cs typeface="DIN-Regular" charset="0"/>
                <a:sym typeface="DIN-Regular" charset="0"/>
              </a:rPr>
              <a:t> communicated with </a:t>
            </a:r>
            <a:r>
              <a:rPr kumimoji="0" lang="en-US" sz="2500" b="0" i="0" u="none" strike="noStrike" kern="0" cap="none" spc="0" normalizeH="0" baseline="0" noProof="0" dirty="0" smtClean="0">
                <a:ln>
                  <a:noFill/>
                </a:ln>
                <a:solidFill>
                  <a:srgbClr val="343434"/>
                </a:solidFill>
                <a:effectLst/>
                <a:uLnTx/>
                <a:uFillTx/>
                <a:latin typeface="DIN-Bold" charset="0"/>
                <a:ea typeface="DIN-Bold" charset="0"/>
                <a:cs typeface="DIN-Bold" charset="0"/>
                <a:sym typeface="DIN-Bold" charset="0"/>
              </a:rPr>
              <a:t>clarity, precision, </a:t>
            </a:r>
            <a:r>
              <a:rPr kumimoji="0" lang="en-US" sz="2500" b="0" i="0" u="none" strike="noStrike" kern="0" cap="none" spc="0" normalizeH="0" baseline="0" noProof="0" dirty="0" smtClean="0">
                <a:ln>
                  <a:noFill/>
                </a:ln>
                <a:solidFill>
                  <a:srgbClr val="343434"/>
                </a:solidFill>
                <a:effectLst/>
                <a:uLnTx/>
                <a:uFillTx/>
                <a:latin typeface="DIN-Regular" charset="0"/>
                <a:ea typeface="DIN-Regular" charset="0"/>
                <a:cs typeface="DIN-Regular" charset="0"/>
                <a:sym typeface="DIN-Regular" charset="0"/>
              </a:rPr>
              <a:t>and </a:t>
            </a:r>
            <a:r>
              <a:rPr kumimoji="0" lang="en-US" sz="2500" b="0" i="0" u="none" strike="noStrike" kern="0" cap="none" spc="0" normalizeH="0" baseline="0" noProof="0" dirty="0" smtClean="0">
                <a:ln>
                  <a:noFill/>
                </a:ln>
                <a:solidFill>
                  <a:srgbClr val="343434"/>
                </a:solidFill>
                <a:effectLst/>
                <a:uLnTx/>
                <a:uFillTx/>
                <a:latin typeface="DIN-Bold" charset="0"/>
                <a:ea typeface="DIN-Bold" charset="0"/>
                <a:cs typeface="DIN-Bold" charset="0"/>
                <a:sym typeface="DIN-Bold" charset="0"/>
              </a:rPr>
              <a:t>efficiency</a:t>
            </a:r>
            <a:r>
              <a:rPr kumimoji="0" lang="en-US" sz="2500" b="0" i="0" u="none" strike="noStrike" kern="0" cap="none" spc="0" normalizeH="0" baseline="0" noProof="0" dirty="0" smtClean="0">
                <a:ln>
                  <a:noFill/>
                </a:ln>
                <a:solidFill>
                  <a:srgbClr val="343434"/>
                </a:solidFill>
                <a:effectLst/>
                <a:uLnTx/>
                <a:uFillTx/>
                <a:latin typeface="DIN-Regular" charset="0"/>
                <a:ea typeface="DIN-Regular" charset="0"/>
                <a:cs typeface="DIN-Regular" charset="0"/>
                <a:sym typeface="DIN-Regular" charset="0"/>
              </a:rPr>
              <a:t>.”</a:t>
            </a:r>
            <a:endParaRPr kumimoji="0" lang="en-US" sz="2500" b="0" i="0" u="none" strike="noStrike" kern="0" cap="none" spc="0" normalizeH="0" baseline="0" noProof="0" dirty="0">
              <a:ln>
                <a:noFill/>
              </a:ln>
              <a:solidFill>
                <a:srgbClr val="343434"/>
              </a:solidFill>
              <a:effectLst/>
              <a:uLnTx/>
              <a:uFillTx/>
              <a:latin typeface="DIN-Regular" charset="0"/>
              <a:ea typeface="ヒラギノ角ゴ ProN W6" charset="-128"/>
              <a:cs typeface="ヒラギノ角ゴ ProN W6" charset="-128"/>
              <a:sym typeface="DIN-Regular" charset="0"/>
            </a:endParaRPr>
          </a:p>
        </p:txBody>
      </p:sp>
      <p:sp>
        <p:nvSpPr>
          <p:cNvPr id="7" name="Rectangle 4"/>
          <p:cNvSpPr>
            <a:spLocks/>
          </p:cNvSpPr>
          <p:nvPr/>
        </p:nvSpPr>
        <p:spPr bwMode="auto">
          <a:xfrm>
            <a:off x="6197600" y="5048250"/>
            <a:ext cx="2273300" cy="444500"/>
          </a:xfrm>
          <a:prstGeom prst="rect">
            <a:avLst/>
          </a:prstGeom>
          <a:noFill/>
          <a:ln w="12700">
            <a:noFill/>
            <a:miter lim="800000"/>
            <a:headEnd type="none" w="med" len="med"/>
            <a:tailEnd type="none" w="med" len="med"/>
          </a:ln>
        </p:spPr>
        <p:txBody>
          <a:bodyPr lIns="0" tIns="0" rIns="0" bIns="0" anchor="ctr">
            <a:prstTxWarp prst="textNoShape">
              <a:avLst/>
            </a:prstTxWarp>
          </a:bodyPr>
          <a:lstStyle/>
          <a:p>
            <a:pPr algn="r"/>
            <a:r>
              <a:rPr lang="en-US" sz="2400" dirty="0">
                <a:solidFill>
                  <a:srgbClr val="343434"/>
                </a:solidFill>
                <a:latin typeface="DIN-Regular" charset="0"/>
                <a:ea typeface="DIN-Regular" charset="0"/>
                <a:cs typeface="DIN-Regular" charset="0"/>
                <a:sym typeface="DIN-Regular" charset="0"/>
              </a:rPr>
              <a:t>Edward R. </a:t>
            </a:r>
            <a:r>
              <a:rPr lang="en-US" sz="2400" dirty="0" err="1">
                <a:solidFill>
                  <a:srgbClr val="343434"/>
                </a:solidFill>
                <a:latin typeface="DIN-Regular" charset="0"/>
                <a:ea typeface="DIN-Regular" charset="0"/>
                <a:cs typeface="DIN-Regular" charset="0"/>
                <a:sym typeface="DIN-Regular" charset="0"/>
              </a:rPr>
              <a:t>Tufte</a:t>
            </a:r>
            <a:endParaRPr lang="en-US" sz="2400" dirty="0">
              <a:solidFill>
                <a:srgbClr val="343434"/>
              </a:solidFill>
              <a:latin typeface="DIN-Regular" charset="0"/>
              <a:ea typeface="DIN-Regular" charset="0"/>
              <a:cs typeface="DIN-Regular" charset="0"/>
              <a:sym typeface="DIN-Regular" charset="0"/>
            </a:endParaRPr>
          </a:p>
        </p:txBody>
      </p:sp>
      <p:sp>
        <p:nvSpPr>
          <p:cNvPr id="8" name="Rectangle 6"/>
          <p:cNvSpPr>
            <a:spLocks/>
          </p:cNvSpPr>
          <p:nvPr/>
        </p:nvSpPr>
        <p:spPr bwMode="auto">
          <a:xfrm>
            <a:off x="635000" y="2933700"/>
            <a:ext cx="11137900" cy="673100"/>
          </a:xfrm>
          <a:prstGeom prst="rect">
            <a:avLst/>
          </a:prstGeom>
          <a:noFill/>
          <a:ln w="12700">
            <a:noFill/>
            <a:miter lim="800000"/>
            <a:headEnd type="none" w="med" len="med"/>
            <a:tailEnd type="none" w="med" len="med"/>
          </a:ln>
        </p:spPr>
        <p:txBody>
          <a:bodyPr lIns="0" tIns="0" rIns="0" bIns="0" anchor="ctr">
            <a:prstTxWarp prst="textNoShape">
              <a:avLst/>
            </a:prstTxWarp>
          </a:bodyPr>
          <a:lstStyle/>
          <a:p>
            <a:pPr algn="l"/>
            <a:r>
              <a:rPr lang="en-US" sz="2600" dirty="0">
                <a:solidFill>
                  <a:srgbClr val="343434"/>
                </a:solidFill>
                <a:latin typeface="DIN-Regular" charset="0"/>
                <a:ea typeface="DIN-Regular" charset="0"/>
                <a:cs typeface="DIN-Regular" charset="0"/>
                <a:sym typeface="DIN-Regular" charset="0"/>
              </a:rPr>
              <a:t>Graphical Excellence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of our lives are being stored</a:t>
            </a:r>
            <a:endParaRPr lang="en-US" dirty="0"/>
          </a:p>
        </p:txBody>
      </p:sp>
      <p:sp>
        <p:nvSpPr>
          <p:cNvPr id="3" name="Content Placeholder 2"/>
          <p:cNvSpPr>
            <a:spLocks noGrp="1"/>
          </p:cNvSpPr>
          <p:nvPr>
            <p:ph idx="1"/>
          </p:nvPr>
        </p:nvSpPr>
        <p:spPr/>
        <p:txBody>
          <a:bodyPr/>
          <a:lstStyle/>
          <a:p>
            <a:endParaRPr lang="en-US" dirty="0"/>
          </a:p>
        </p:txBody>
      </p:sp>
      <p:pic>
        <p:nvPicPr>
          <p:cNvPr id="38915" name="Picture 3"/>
          <p:cNvPicPr>
            <a:picLocks noChangeAspect="1" noChangeArrowheads="1"/>
          </p:cNvPicPr>
          <p:nvPr/>
        </p:nvPicPr>
        <p:blipFill>
          <a:blip r:embed="rId2"/>
          <a:srcRect/>
          <a:stretch>
            <a:fillRect/>
          </a:stretch>
        </p:blipFill>
        <p:spPr bwMode="auto">
          <a:xfrm>
            <a:off x="5105400" y="2235200"/>
            <a:ext cx="3581400" cy="2387600"/>
          </a:xfrm>
          <a:prstGeom prst="rect">
            <a:avLst/>
          </a:prstGeom>
          <a:noFill/>
          <a:ln w="9525">
            <a:noFill/>
            <a:miter lim="800000"/>
            <a:headEnd/>
            <a:tailEnd/>
          </a:ln>
          <a:effectLst/>
        </p:spPr>
      </p:pic>
      <p:pic>
        <p:nvPicPr>
          <p:cNvPr id="38916" name="Picture 4"/>
          <p:cNvPicPr>
            <a:picLocks noChangeAspect="1" noChangeArrowheads="1"/>
          </p:cNvPicPr>
          <p:nvPr/>
        </p:nvPicPr>
        <p:blipFill>
          <a:blip r:embed="rId3"/>
          <a:srcRect/>
          <a:stretch>
            <a:fillRect/>
          </a:stretch>
        </p:blipFill>
        <p:spPr bwMode="auto">
          <a:xfrm>
            <a:off x="457200" y="2019300"/>
            <a:ext cx="2819400" cy="28194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 </a:t>
            </a:r>
            <a:r>
              <a:rPr lang="en-US" dirty="0" err="1" smtClean="0"/>
              <a:t>Tufte</a:t>
            </a:r>
            <a:endParaRPr lang="en-US" dirty="0"/>
          </a:p>
        </p:txBody>
      </p:sp>
      <p:sp>
        <p:nvSpPr>
          <p:cNvPr id="3" name="Content Placeholder 2"/>
          <p:cNvSpPr>
            <a:spLocks noGrp="1"/>
          </p:cNvSpPr>
          <p:nvPr>
            <p:ph idx="1"/>
          </p:nvPr>
        </p:nvSpPr>
        <p:spPr/>
        <p:txBody>
          <a:bodyPr/>
          <a:lstStyle/>
          <a:p>
            <a:r>
              <a:rPr lang="en-US" dirty="0" smtClean="0"/>
              <a:t>Publications</a:t>
            </a:r>
          </a:p>
          <a:p>
            <a:pPr lvl="1"/>
            <a:r>
              <a:rPr lang="en-US" dirty="0" smtClean="0"/>
              <a:t>The Visual Display of Quantitative Information</a:t>
            </a:r>
          </a:p>
          <a:p>
            <a:pPr lvl="1"/>
            <a:r>
              <a:rPr lang="en-US" dirty="0" smtClean="0"/>
              <a:t>Envisioning Information</a:t>
            </a:r>
          </a:p>
          <a:p>
            <a:pPr lvl="1"/>
            <a:r>
              <a:rPr lang="en-US" dirty="0" smtClean="0"/>
              <a:t>Visual Explanations</a:t>
            </a:r>
          </a:p>
          <a:p>
            <a:pPr lvl="1"/>
            <a:r>
              <a:rPr lang="en-US" dirty="0" err="1" smtClean="0"/>
              <a:t>Powerpoint</a:t>
            </a:r>
            <a:r>
              <a:rPr lang="en-US" dirty="0" smtClean="0"/>
              <a:t> is Evil</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343434"/>
                </a:solidFill>
                <a:latin typeface="DIN-Regular" charset="0"/>
                <a:ea typeface="DIN-Regular" charset="0"/>
                <a:cs typeface="DIN-Regular" charset="0"/>
                <a:sym typeface="DIN-Regular" charset="0"/>
              </a:rPr>
              <a:t>How is your data </a:t>
            </a:r>
            <a:r>
              <a:rPr lang="en-US" dirty="0" smtClean="0">
                <a:solidFill>
                  <a:srgbClr val="343434"/>
                </a:solidFill>
                <a:latin typeface="DIN-Bold" charset="0"/>
                <a:ea typeface="DIN-Bold" charset="0"/>
                <a:cs typeface="DIN-Bold" charset="0"/>
                <a:sym typeface="DIN-Bold" charset="0"/>
              </a:rPr>
              <a:t>organized?</a:t>
            </a:r>
            <a:br>
              <a:rPr lang="en-US" dirty="0" smtClean="0">
                <a:solidFill>
                  <a:srgbClr val="343434"/>
                </a:solidFill>
                <a:latin typeface="DIN-Bold" charset="0"/>
                <a:ea typeface="DIN-Bold" charset="0"/>
                <a:cs typeface="DIN-Bold" charset="0"/>
                <a:sym typeface="DIN-Bold" charset="0"/>
              </a:rPr>
            </a:br>
            <a:endParaRPr lang="en-US" dirty="0"/>
          </a:p>
        </p:txBody>
      </p:sp>
      <p:sp>
        <p:nvSpPr>
          <p:cNvPr id="5" name="Content Placeholder 4"/>
          <p:cNvSpPr>
            <a:spLocks noGrp="1"/>
          </p:cNvSpPr>
          <p:nvPr>
            <p:ph idx="1"/>
          </p:nvPr>
        </p:nvSpPr>
        <p:spPr/>
        <p:txBody>
          <a:bodyPr/>
          <a:lstStyle/>
          <a:p>
            <a:endParaRPr lang="en-US" dirty="0"/>
          </a:p>
        </p:txBody>
      </p:sp>
      <p:sp>
        <p:nvSpPr>
          <p:cNvPr id="6" name="Rectangle 2"/>
          <p:cNvSpPr>
            <a:spLocks/>
          </p:cNvSpPr>
          <p:nvPr/>
        </p:nvSpPr>
        <p:spPr bwMode="auto">
          <a:xfrm>
            <a:off x="355600" y="5880100"/>
            <a:ext cx="1727200" cy="596900"/>
          </a:xfrm>
          <a:prstGeom prst="rect">
            <a:avLst/>
          </a:prstGeom>
          <a:noFill/>
          <a:ln w="12700">
            <a:noFill/>
            <a:miter lim="800000"/>
            <a:headEnd type="none" w="med" len="med"/>
            <a:tailEnd type="none" w="med" len="med"/>
          </a:ln>
        </p:spPr>
        <p:txBody>
          <a:bodyPr lIns="0" tIns="0" rIns="0" bIns="0" anchor="ctr">
            <a:prstTxWarp prst="textNoShape">
              <a:avLst/>
            </a:prstTxWarp>
          </a:bodyPr>
          <a:lstStyle/>
          <a:p>
            <a:pPr algn="ctr"/>
            <a:r>
              <a:rPr lang="en-US" dirty="0">
                <a:solidFill>
                  <a:srgbClr val="343434"/>
                </a:solidFill>
                <a:latin typeface="DIN-Regular" charset="0"/>
                <a:ea typeface="DIN-Regular" charset="0"/>
                <a:cs typeface="DIN-Regular" charset="0"/>
                <a:sym typeface="DIN-Regular" charset="0"/>
              </a:rPr>
              <a:t>geographic</a:t>
            </a:r>
          </a:p>
        </p:txBody>
      </p:sp>
      <p:sp>
        <p:nvSpPr>
          <p:cNvPr id="7" name="Rectangle 3"/>
          <p:cNvSpPr>
            <a:spLocks/>
          </p:cNvSpPr>
          <p:nvPr/>
        </p:nvSpPr>
        <p:spPr bwMode="auto">
          <a:xfrm>
            <a:off x="2876550" y="5880100"/>
            <a:ext cx="1676400" cy="596900"/>
          </a:xfrm>
          <a:prstGeom prst="rect">
            <a:avLst/>
          </a:prstGeom>
          <a:noFill/>
          <a:ln w="12700">
            <a:noFill/>
            <a:miter lim="800000"/>
            <a:headEnd type="none" w="med" len="med"/>
            <a:tailEnd type="none" w="med" len="med"/>
          </a:ln>
        </p:spPr>
        <p:txBody>
          <a:bodyPr lIns="0" tIns="0" rIns="0" bIns="0" anchor="ctr">
            <a:prstTxWarp prst="textNoShape">
              <a:avLst/>
            </a:prstTxWarp>
          </a:bodyPr>
          <a:lstStyle/>
          <a:p>
            <a:pPr algn="ctr"/>
            <a:r>
              <a:rPr lang="en-US" dirty="0">
                <a:solidFill>
                  <a:srgbClr val="343434"/>
                </a:solidFill>
                <a:latin typeface="DIN-Regular" charset="0"/>
                <a:ea typeface="DIN-Regular" charset="0"/>
                <a:cs typeface="DIN-Regular" charset="0"/>
                <a:sym typeface="DIN-Regular" charset="0"/>
              </a:rPr>
              <a:t>other</a:t>
            </a:r>
          </a:p>
        </p:txBody>
      </p:sp>
      <p:sp>
        <p:nvSpPr>
          <p:cNvPr id="9" name="Rectangle 7"/>
          <p:cNvSpPr>
            <a:spLocks/>
          </p:cNvSpPr>
          <p:nvPr/>
        </p:nvSpPr>
        <p:spPr bwMode="auto">
          <a:xfrm>
            <a:off x="228600" y="3136900"/>
            <a:ext cx="1473200" cy="596900"/>
          </a:xfrm>
          <a:prstGeom prst="rect">
            <a:avLst/>
          </a:prstGeom>
          <a:noFill/>
          <a:ln w="12700">
            <a:noFill/>
            <a:miter lim="800000"/>
            <a:headEnd type="none" w="med" len="med"/>
            <a:tailEnd type="none" w="med" len="med"/>
          </a:ln>
        </p:spPr>
        <p:txBody>
          <a:bodyPr lIns="0" tIns="0" rIns="0" bIns="0" anchor="ctr">
            <a:prstTxWarp prst="textNoShape">
              <a:avLst/>
            </a:prstTxWarp>
          </a:bodyPr>
          <a:lstStyle/>
          <a:p>
            <a:pPr algn="ctr"/>
            <a:r>
              <a:rPr lang="en-US" dirty="0">
                <a:solidFill>
                  <a:srgbClr val="343434"/>
                </a:solidFill>
                <a:latin typeface="DIN-Regular" charset="0"/>
                <a:ea typeface="DIN-Regular" charset="0"/>
                <a:cs typeface="DIN-Regular" charset="0"/>
                <a:sym typeface="DIN-Regular" charset="0"/>
              </a:rPr>
              <a:t>linear</a:t>
            </a:r>
          </a:p>
        </p:txBody>
      </p:sp>
      <p:pic>
        <p:nvPicPr>
          <p:cNvPr id="10" name="Picture 8"/>
          <p:cNvPicPr>
            <a:picLocks noChangeAspect="1" noChangeArrowheads="1"/>
          </p:cNvPicPr>
          <p:nvPr/>
        </p:nvPicPr>
        <p:blipFill>
          <a:blip r:embed="rId2"/>
          <a:srcRect/>
          <a:stretch>
            <a:fillRect/>
          </a:stretch>
        </p:blipFill>
        <p:spPr bwMode="auto">
          <a:xfrm>
            <a:off x="330200" y="1417638"/>
            <a:ext cx="1816100" cy="1816100"/>
          </a:xfrm>
          <a:prstGeom prst="rect">
            <a:avLst/>
          </a:prstGeom>
          <a:noFill/>
          <a:ln w="12700">
            <a:noFill/>
            <a:miter lim="800000"/>
            <a:headEnd/>
            <a:tailEnd/>
          </a:ln>
        </p:spPr>
      </p:pic>
      <p:pic>
        <p:nvPicPr>
          <p:cNvPr id="11" name="Picture 9"/>
          <p:cNvPicPr>
            <a:picLocks noChangeAspect="1" noChangeArrowheads="1"/>
          </p:cNvPicPr>
          <p:nvPr/>
        </p:nvPicPr>
        <p:blipFill>
          <a:blip r:embed="rId3"/>
          <a:srcRect/>
          <a:stretch>
            <a:fillRect/>
          </a:stretch>
        </p:blipFill>
        <p:spPr bwMode="auto">
          <a:xfrm>
            <a:off x="2514600" y="1417638"/>
            <a:ext cx="1816100" cy="1816100"/>
          </a:xfrm>
          <a:prstGeom prst="rect">
            <a:avLst/>
          </a:prstGeom>
          <a:noFill/>
          <a:ln w="12700">
            <a:noFill/>
            <a:miter lim="800000"/>
            <a:headEnd/>
            <a:tailEnd/>
          </a:ln>
        </p:spPr>
      </p:pic>
      <p:pic>
        <p:nvPicPr>
          <p:cNvPr id="12" name="Picture 10"/>
          <p:cNvPicPr>
            <a:picLocks noChangeAspect="1" noChangeArrowheads="1"/>
          </p:cNvPicPr>
          <p:nvPr/>
        </p:nvPicPr>
        <p:blipFill>
          <a:blip r:embed="rId4"/>
          <a:srcRect/>
          <a:stretch>
            <a:fillRect/>
          </a:stretch>
        </p:blipFill>
        <p:spPr bwMode="auto">
          <a:xfrm>
            <a:off x="4864100" y="1417638"/>
            <a:ext cx="1816100" cy="1816100"/>
          </a:xfrm>
          <a:prstGeom prst="rect">
            <a:avLst/>
          </a:prstGeom>
          <a:noFill/>
          <a:ln w="12700">
            <a:noFill/>
            <a:miter lim="800000"/>
            <a:headEnd/>
            <a:tailEnd/>
          </a:ln>
        </p:spPr>
      </p:pic>
      <p:pic>
        <p:nvPicPr>
          <p:cNvPr id="13" name="Picture 11"/>
          <p:cNvPicPr>
            <a:picLocks noChangeAspect="1" noChangeArrowheads="1"/>
          </p:cNvPicPr>
          <p:nvPr/>
        </p:nvPicPr>
        <p:blipFill>
          <a:blip r:embed="rId5"/>
          <a:srcRect/>
          <a:stretch>
            <a:fillRect/>
          </a:stretch>
        </p:blipFill>
        <p:spPr bwMode="auto">
          <a:xfrm>
            <a:off x="6870700" y="1417638"/>
            <a:ext cx="1816100" cy="1816100"/>
          </a:xfrm>
          <a:prstGeom prst="rect">
            <a:avLst/>
          </a:prstGeom>
          <a:noFill/>
          <a:ln w="12700">
            <a:noFill/>
            <a:miter lim="800000"/>
            <a:headEnd/>
            <a:tailEnd/>
          </a:ln>
        </p:spPr>
      </p:pic>
      <p:sp>
        <p:nvSpPr>
          <p:cNvPr id="14" name="Rectangle 12"/>
          <p:cNvSpPr>
            <a:spLocks/>
          </p:cNvSpPr>
          <p:nvPr/>
        </p:nvSpPr>
        <p:spPr bwMode="auto">
          <a:xfrm>
            <a:off x="2514600" y="3136900"/>
            <a:ext cx="1676400" cy="596900"/>
          </a:xfrm>
          <a:prstGeom prst="rect">
            <a:avLst/>
          </a:prstGeom>
          <a:noFill/>
          <a:ln w="12700">
            <a:noFill/>
            <a:miter lim="800000"/>
            <a:headEnd type="none" w="med" len="med"/>
            <a:tailEnd type="none" w="med" len="med"/>
          </a:ln>
        </p:spPr>
        <p:txBody>
          <a:bodyPr lIns="0" tIns="0" rIns="0" bIns="0" anchor="ctr">
            <a:prstTxWarp prst="textNoShape">
              <a:avLst/>
            </a:prstTxWarp>
          </a:bodyPr>
          <a:lstStyle/>
          <a:p>
            <a:pPr algn="ctr"/>
            <a:r>
              <a:rPr lang="en-US" dirty="0">
                <a:solidFill>
                  <a:srgbClr val="343434"/>
                </a:solidFill>
                <a:latin typeface="DIN-Regular" charset="0"/>
                <a:ea typeface="DIN-Regular" charset="0"/>
                <a:cs typeface="DIN-Regular" charset="0"/>
                <a:sym typeface="DIN-Regular" charset="0"/>
              </a:rPr>
              <a:t>tabular</a:t>
            </a:r>
          </a:p>
        </p:txBody>
      </p:sp>
      <p:sp>
        <p:nvSpPr>
          <p:cNvPr id="15" name="Rectangle 13"/>
          <p:cNvSpPr>
            <a:spLocks/>
          </p:cNvSpPr>
          <p:nvPr/>
        </p:nvSpPr>
        <p:spPr bwMode="auto">
          <a:xfrm>
            <a:off x="4533900" y="3136900"/>
            <a:ext cx="2679700" cy="596900"/>
          </a:xfrm>
          <a:prstGeom prst="rect">
            <a:avLst/>
          </a:prstGeom>
          <a:noFill/>
          <a:ln w="12700">
            <a:noFill/>
            <a:miter lim="800000"/>
            <a:headEnd type="none" w="med" len="med"/>
            <a:tailEnd type="none" w="med" len="med"/>
          </a:ln>
        </p:spPr>
        <p:txBody>
          <a:bodyPr lIns="0" tIns="0" rIns="0" bIns="0" anchor="ctr">
            <a:prstTxWarp prst="textNoShape">
              <a:avLst/>
            </a:prstTxWarp>
          </a:bodyPr>
          <a:lstStyle/>
          <a:p>
            <a:pPr algn="ctr"/>
            <a:r>
              <a:rPr lang="en-US">
                <a:solidFill>
                  <a:srgbClr val="343434"/>
                </a:solidFill>
                <a:latin typeface="DIN-Regular" charset="0"/>
                <a:ea typeface="DIN-Regular" charset="0"/>
                <a:cs typeface="DIN-Regular" charset="0"/>
                <a:sym typeface="DIN-Regular" charset="0"/>
              </a:rPr>
              <a:t>hierarchical</a:t>
            </a:r>
          </a:p>
        </p:txBody>
      </p:sp>
      <p:sp>
        <p:nvSpPr>
          <p:cNvPr id="16" name="Rectangle 14"/>
          <p:cNvSpPr>
            <a:spLocks/>
          </p:cNvSpPr>
          <p:nvPr/>
        </p:nvSpPr>
        <p:spPr bwMode="auto">
          <a:xfrm>
            <a:off x="6464300" y="3136900"/>
            <a:ext cx="2679700" cy="596900"/>
          </a:xfrm>
          <a:prstGeom prst="rect">
            <a:avLst/>
          </a:prstGeom>
          <a:noFill/>
          <a:ln w="12700">
            <a:noFill/>
            <a:miter lim="800000"/>
            <a:headEnd type="none" w="med" len="med"/>
            <a:tailEnd type="none" w="med" len="med"/>
          </a:ln>
        </p:spPr>
        <p:txBody>
          <a:bodyPr lIns="0" tIns="0" rIns="0" bIns="0" anchor="ctr">
            <a:prstTxWarp prst="textNoShape">
              <a:avLst/>
            </a:prstTxWarp>
          </a:bodyPr>
          <a:lstStyle/>
          <a:p>
            <a:pPr algn="ctr"/>
            <a:r>
              <a:rPr lang="en-US">
                <a:solidFill>
                  <a:srgbClr val="343434"/>
                </a:solidFill>
                <a:latin typeface="DIN-Regular" charset="0"/>
                <a:ea typeface="DIN-Regular" charset="0"/>
                <a:cs typeface="DIN-Regular" charset="0"/>
                <a:sym typeface="DIN-Regular" charset="0"/>
              </a:rPr>
              <a:t>networked</a:t>
            </a:r>
          </a:p>
        </p:txBody>
      </p:sp>
      <p:pic>
        <p:nvPicPr>
          <p:cNvPr id="17" name="Picture 15"/>
          <p:cNvPicPr>
            <a:picLocks noChangeAspect="1" noChangeArrowheads="1"/>
          </p:cNvPicPr>
          <p:nvPr/>
        </p:nvPicPr>
        <p:blipFill>
          <a:blip r:embed="rId6"/>
          <a:srcRect/>
          <a:stretch>
            <a:fillRect/>
          </a:stretch>
        </p:blipFill>
        <p:spPr bwMode="auto">
          <a:xfrm>
            <a:off x="457200" y="4064000"/>
            <a:ext cx="1816100" cy="1816100"/>
          </a:xfrm>
          <a:prstGeom prst="rect">
            <a:avLst/>
          </a:prstGeom>
          <a:noFill/>
          <a:ln w="12700">
            <a:noFill/>
            <a:miter lim="800000"/>
            <a:headEnd/>
            <a:tailEnd/>
          </a:ln>
        </p:spPr>
      </p:pic>
      <p:pic>
        <p:nvPicPr>
          <p:cNvPr id="18" name="Picture 16"/>
          <p:cNvPicPr>
            <a:picLocks noChangeAspect="1" noChangeArrowheads="1"/>
          </p:cNvPicPr>
          <p:nvPr/>
        </p:nvPicPr>
        <p:blipFill>
          <a:blip r:embed="rId7"/>
          <a:srcRect/>
          <a:stretch>
            <a:fillRect/>
          </a:stretch>
        </p:blipFill>
        <p:spPr bwMode="auto">
          <a:xfrm>
            <a:off x="2736850" y="4064000"/>
            <a:ext cx="1816100" cy="1816100"/>
          </a:xfrm>
          <a:prstGeom prst="rect">
            <a:avLst/>
          </a:prstGeom>
          <a:noFill/>
          <a:ln w="12700">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Visualization Patterns</a:t>
            </a:r>
            <a:endParaRPr lang="en-US" dirty="0"/>
          </a:p>
        </p:txBody>
      </p:sp>
      <p:sp>
        <p:nvSpPr>
          <p:cNvPr id="3" name="Content Placeholder 2"/>
          <p:cNvSpPr>
            <a:spLocks noGrp="1"/>
          </p:cNvSpPr>
          <p:nvPr>
            <p:ph idx="1"/>
          </p:nvPr>
        </p:nvSpPr>
        <p:spPr/>
        <p:txBody>
          <a:bodyPr/>
          <a:lstStyle/>
          <a:p>
            <a:endParaRPr lang="en-US"/>
          </a:p>
        </p:txBody>
      </p:sp>
      <p:pic>
        <p:nvPicPr>
          <p:cNvPr id="4" name="Content Placeholder 3" descr="Screen shot 2012-03-09 at 11.09.02 AM.png"/>
          <p:cNvPicPr>
            <a:picLocks noChangeAspect="1"/>
          </p:cNvPicPr>
          <p:nvPr/>
        </p:nvPicPr>
        <p:blipFill>
          <a:blip r:embed="rId2"/>
          <a:stretch>
            <a:fillRect/>
          </a:stretch>
        </p:blipFill>
        <p:spPr>
          <a:xfrm>
            <a:off x="489686" y="1600200"/>
            <a:ext cx="8164628" cy="4525963"/>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a:t>
            </a:r>
            <a:r>
              <a:rPr lang="en-US" dirty="0" err="1" smtClean="0"/>
              <a:t>Presentative</a:t>
            </a:r>
            <a:r>
              <a:rPr lang="en-US" dirty="0" smtClean="0"/>
              <a:t> Variables</a:t>
            </a:r>
            <a:endParaRPr lang="en-US" dirty="0"/>
          </a:p>
        </p:txBody>
      </p:sp>
      <p:pic>
        <p:nvPicPr>
          <p:cNvPr id="6" name="Content Placeholder 5" descr="Screen shot 2012-03-09 at 11.16.16 AM.png"/>
          <p:cNvPicPr>
            <a:picLocks noGrp="1" noChangeAspect="1"/>
          </p:cNvPicPr>
          <p:nvPr>
            <p:ph idx="1"/>
          </p:nvPr>
        </p:nvPicPr>
        <p:blipFill>
          <a:blip r:embed="rId2"/>
          <a:stretch>
            <a:fillRect/>
          </a:stretch>
        </p:blipFill>
        <p:spPr>
          <a:xfrm>
            <a:off x="4667250" y="1981199"/>
            <a:ext cx="4254389" cy="3863181"/>
          </a:xfrm>
        </p:spPr>
      </p:pic>
      <p:pic>
        <p:nvPicPr>
          <p:cNvPr id="7" name="Picture 6" descr="Screen shot 2012-03-09 at 11.16.04 AM.png"/>
          <p:cNvPicPr>
            <a:picLocks noChangeAspect="1"/>
          </p:cNvPicPr>
          <p:nvPr/>
        </p:nvPicPr>
        <p:blipFill>
          <a:blip r:embed="rId3"/>
          <a:stretch>
            <a:fillRect/>
          </a:stretch>
        </p:blipFill>
        <p:spPr>
          <a:xfrm>
            <a:off x="57150" y="1981198"/>
            <a:ext cx="4466034" cy="386318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Screen shot 2012-03-09 at 11.16.33 AM.png"/>
          <p:cNvPicPr>
            <a:picLocks noChangeAspect="1"/>
          </p:cNvPicPr>
          <p:nvPr/>
        </p:nvPicPr>
        <p:blipFill>
          <a:blip r:embed="rId2"/>
          <a:stretch>
            <a:fillRect/>
          </a:stretch>
        </p:blipFill>
        <p:spPr>
          <a:xfrm>
            <a:off x="4572000" y="1828800"/>
            <a:ext cx="4114800" cy="3721211"/>
          </a:xfrm>
          <a:prstGeom prst="rect">
            <a:avLst/>
          </a:prstGeom>
        </p:spPr>
      </p:pic>
      <p:pic>
        <p:nvPicPr>
          <p:cNvPr id="9" name="Picture 8" descr="Screen shot 2012-03-09 at 11.16.19 AM.png"/>
          <p:cNvPicPr>
            <a:picLocks noChangeAspect="1"/>
          </p:cNvPicPr>
          <p:nvPr/>
        </p:nvPicPr>
        <p:blipFill>
          <a:blip r:embed="rId3"/>
          <a:stretch>
            <a:fillRect/>
          </a:stretch>
        </p:blipFill>
        <p:spPr>
          <a:xfrm>
            <a:off x="304800" y="1721526"/>
            <a:ext cx="4310058" cy="382848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Screen shot 2012-03-09 at 11.16.27 AM.png"/>
          <p:cNvPicPr>
            <a:picLocks noChangeAspect="1"/>
          </p:cNvPicPr>
          <p:nvPr/>
        </p:nvPicPr>
        <p:blipFill>
          <a:blip r:embed="rId2"/>
          <a:stretch>
            <a:fillRect/>
          </a:stretch>
        </p:blipFill>
        <p:spPr>
          <a:xfrm>
            <a:off x="457200" y="2286000"/>
            <a:ext cx="3663734" cy="3382773"/>
          </a:xfrm>
          <a:prstGeom prst="rect">
            <a:avLst/>
          </a:prstGeom>
        </p:spPr>
      </p:pic>
      <p:sp>
        <p:nvSpPr>
          <p:cNvPr id="9" name="Content Placeholder 8"/>
          <p:cNvSpPr>
            <a:spLocks noGrp="1"/>
          </p:cNvSpPr>
          <p:nvPr>
            <p:ph idx="1"/>
          </p:nvPr>
        </p:nvSpPr>
        <p:spPr/>
        <p:txBody>
          <a:bodyPr/>
          <a:lstStyle/>
          <a:p>
            <a:endParaRPr lang="en-US"/>
          </a:p>
        </p:txBody>
      </p:sp>
      <p:pic>
        <p:nvPicPr>
          <p:cNvPr id="10" name="Picture 9" descr="Screen shot 2012-03-09 at 11.16.30 AM.png"/>
          <p:cNvPicPr>
            <a:picLocks noChangeAspect="1"/>
          </p:cNvPicPr>
          <p:nvPr/>
        </p:nvPicPr>
        <p:blipFill>
          <a:blip r:embed="rId3"/>
          <a:stretch>
            <a:fillRect/>
          </a:stretch>
        </p:blipFill>
        <p:spPr>
          <a:xfrm>
            <a:off x="4724400" y="2185981"/>
            <a:ext cx="3962400" cy="343950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9" descr="Screen shot 2012-03-09 at 11.16.23 AM.png"/>
          <p:cNvPicPr>
            <a:picLocks noChangeAspect="1"/>
          </p:cNvPicPr>
          <p:nvPr/>
        </p:nvPicPr>
        <p:blipFill>
          <a:blip r:embed="rId2"/>
          <a:stretch>
            <a:fillRect/>
          </a:stretch>
        </p:blipFill>
        <p:spPr>
          <a:xfrm>
            <a:off x="4495800" y="2122589"/>
            <a:ext cx="3922337" cy="3502895"/>
          </a:xfrm>
          <a:prstGeom prst="rect">
            <a:avLst/>
          </a:prstGeom>
        </p:spPr>
      </p:pic>
      <p:pic>
        <p:nvPicPr>
          <p:cNvPr id="7" name="Content Placeholder 3" descr="Screen shot 2012-03-09 at 11.16.37 AM.png"/>
          <p:cNvPicPr>
            <a:picLocks noGrp="1" noChangeAspect="1"/>
          </p:cNvPicPr>
          <p:nvPr>
            <p:ph idx="1"/>
          </p:nvPr>
        </p:nvPicPr>
        <p:blipFill>
          <a:blip r:embed="rId3"/>
          <a:stretch>
            <a:fillRect/>
          </a:stretch>
        </p:blipFill>
        <p:spPr>
          <a:xfrm>
            <a:off x="533400" y="2209800"/>
            <a:ext cx="3581400" cy="3324789"/>
          </a:xfrm>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Apply Visual Representation</a:t>
            </a:r>
            <a:endParaRPr lang="en-US" dirty="0"/>
          </a:p>
        </p:txBody>
      </p:sp>
      <p:sp>
        <p:nvSpPr>
          <p:cNvPr id="6" name="Subtitle 5"/>
          <p:cNvSpPr>
            <a:spLocks noGrp="1"/>
          </p:cNvSpPr>
          <p:nvPr>
            <p:ph type="subTitle" idx="1"/>
          </p:nvPr>
        </p:nvSpPr>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Text</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2-03-09 at 12.02.13 PM.png"/>
          <p:cNvPicPr>
            <a:picLocks noGrp="1" noChangeAspect="1"/>
          </p:cNvPicPr>
          <p:nvPr>
            <p:ph idx="1"/>
          </p:nvPr>
        </p:nvPicPr>
        <p:blipFill>
          <a:blip r:embed="rId3"/>
          <a:stretch>
            <a:fillRect/>
          </a:stretch>
        </p:blipFill>
        <p:spPr>
          <a:xfrm>
            <a:off x="457200" y="1417638"/>
            <a:ext cx="8229600" cy="3229080"/>
          </a:xfrm>
        </p:spPr>
      </p:pic>
      <p:sp>
        <p:nvSpPr>
          <p:cNvPr id="4" name="Rectangle 3"/>
          <p:cNvSpPr/>
          <p:nvPr/>
        </p:nvSpPr>
        <p:spPr>
          <a:xfrm>
            <a:off x="457200" y="5941497"/>
            <a:ext cx="2300630" cy="369332"/>
          </a:xfrm>
          <a:prstGeom prst="rect">
            <a:avLst/>
          </a:prstGeom>
        </p:spPr>
        <p:txBody>
          <a:bodyPr wrap="none">
            <a:spAutoFit/>
          </a:bodyPr>
          <a:lstStyle/>
          <a:p>
            <a:r>
              <a:rPr lang="en-US" dirty="0" smtClean="0">
                <a:hlinkClick r:id="rId4"/>
              </a:rPr>
              <a:t>http://wordcount.org</a:t>
            </a:r>
            <a:r>
              <a:rPr lang="en-US" dirty="0" smtClean="0">
                <a:hlinkClick r:id="rId4"/>
              </a:rPr>
              <a:t>/</a:t>
            </a:r>
            <a:endParaRPr lang="en-US" dirty="0" smtClean="0"/>
          </a:p>
          <a:p>
            <a:endParaRPr lang="en-US" dirty="0"/>
          </a:p>
        </p:txBody>
      </p:sp>
      <p:sp>
        <p:nvSpPr>
          <p:cNvPr id="5" name="Rectangle 4"/>
          <p:cNvSpPr/>
          <p:nvPr/>
        </p:nvSpPr>
        <p:spPr>
          <a:xfrm>
            <a:off x="471830" y="5295166"/>
            <a:ext cx="4572000" cy="646331"/>
          </a:xfrm>
          <a:prstGeom prst="rect">
            <a:avLst/>
          </a:prstGeom>
        </p:spPr>
        <p:txBody>
          <a:bodyPr>
            <a:spAutoFit/>
          </a:bodyPr>
          <a:lstStyle/>
          <a:p>
            <a:r>
              <a:rPr lang="en-US" dirty="0" smtClean="0"/>
              <a:t/>
            </a:r>
            <a:br>
              <a:rPr lang="en-US" dirty="0" smtClean="0"/>
            </a:br>
            <a:r>
              <a:rPr lang="en-US" dirty="0" smtClean="0"/>
              <a:t>Word Count, Jonathan Harris</a:t>
            </a:r>
            <a:endParaRPr lang="en-US" dirty="0"/>
          </a:p>
        </p:txBody>
      </p:sp>
      <p:sp>
        <p:nvSpPr>
          <p:cNvPr id="7" name="Rectangle 6"/>
          <p:cNvSpPr/>
          <p:nvPr/>
        </p:nvSpPr>
        <p:spPr>
          <a:xfrm>
            <a:off x="457200" y="274638"/>
            <a:ext cx="3418010" cy="369332"/>
          </a:xfrm>
          <a:prstGeom prst="rect">
            <a:avLst/>
          </a:prstGeom>
        </p:spPr>
        <p:txBody>
          <a:bodyPr wrap="none">
            <a:spAutoFit/>
          </a:bodyPr>
          <a:lstStyle/>
          <a:p>
            <a:r>
              <a:rPr lang="en-US" dirty="0" smtClean="0"/>
              <a:t>Subject Matter : Search Key Words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8914" name="Picture 2"/>
          <p:cNvPicPr>
            <a:picLocks noChangeAspect="1" noChangeArrowheads="1"/>
          </p:cNvPicPr>
          <p:nvPr/>
        </p:nvPicPr>
        <p:blipFill>
          <a:blip r:embed="rId2"/>
          <a:srcRect/>
          <a:stretch>
            <a:fillRect/>
          </a:stretch>
        </p:blipFill>
        <p:spPr bwMode="auto">
          <a:xfrm>
            <a:off x="457200" y="530422"/>
            <a:ext cx="8229600" cy="5404248"/>
          </a:xfrm>
          <a:prstGeom prst="rect">
            <a:avLst/>
          </a:prstGeom>
          <a:noFill/>
          <a:ln w="9525">
            <a:noFill/>
            <a:miter lim="800000"/>
            <a:headEnd/>
            <a:tailEnd/>
          </a:ln>
          <a:effectLst/>
        </p:spPr>
      </p:pic>
      <p:sp>
        <p:nvSpPr>
          <p:cNvPr id="5" name="Rectangle 4"/>
          <p:cNvSpPr/>
          <p:nvPr/>
        </p:nvSpPr>
        <p:spPr>
          <a:xfrm>
            <a:off x="246665" y="6126163"/>
            <a:ext cx="8686800" cy="646331"/>
          </a:xfrm>
          <a:prstGeom prst="rect">
            <a:avLst/>
          </a:prstGeom>
        </p:spPr>
        <p:txBody>
          <a:bodyPr wrap="square">
            <a:spAutoFit/>
          </a:bodyPr>
          <a:lstStyle/>
          <a:p>
            <a:r>
              <a:rPr lang="en-US" dirty="0" smtClean="0"/>
              <a:t>http://www.coolinfographics.com/blog/2010/2/15/my-digital-life-20-a-consumer-gadget-map.html</a:t>
            </a:r>
            <a:endParaRPr lang="en-US" dirty="0"/>
          </a:p>
        </p:txBody>
      </p:sp>
      <p:sp>
        <p:nvSpPr>
          <p:cNvPr id="6" name="Rectangle 5"/>
          <p:cNvSpPr/>
          <p:nvPr/>
        </p:nvSpPr>
        <p:spPr>
          <a:xfrm>
            <a:off x="246665" y="5565338"/>
            <a:ext cx="4325335" cy="369332"/>
          </a:xfrm>
          <a:prstGeom prst="rect">
            <a:avLst/>
          </a:prstGeom>
        </p:spPr>
        <p:txBody>
          <a:bodyPr wrap="none">
            <a:spAutoFit/>
          </a:bodyPr>
          <a:lstStyle/>
          <a:p>
            <a:r>
              <a:rPr lang="en-US" smtClean="0"/>
              <a:t>My Digital Life 2.0: A Consumer Gadget Map</a:t>
            </a: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Screen shot 2012-03-09 at 12.05.28 PM.png"/>
          <p:cNvPicPr>
            <a:picLocks noGrp="1" noChangeAspect="1"/>
          </p:cNvPicPr>
          <p:nvPr>
            <p:ph idx="1"/>
          </p:nvPr>
        </p:nvPicPr>
        <p:blipFill>
          <a:blip r:embed="rId2"/>
          <a:stretch>
            <a:fillRect/>
          </a:stretch>
        </p:blipFill>
        <p:spPr>
          <a:xfrm>
            <a:off x="457200" y="533400"/>
            <a:ext cx="8229600" cy="4307481"/>
          </a:xfrm>
        </p:spPr>
      </p:pic>
      <p:sp>
        <p:nvSpPr>
          <p:cNvPr id="4" name="Rectangle 3"/>
          <p:cNvSpPr/>
          <p:nvPr/>
        </p:nvSpPr>
        <p:spPr>
          <a:xfrm>
            <a:off x="457200" y="5664498"/>
            <a:ext cx="8229600" cy="646331"/>
          </a:xfrm>
          <a:prstGeom prst="rect">
            <a:avLst/>
          </a:prstGeom>
        </p:spPr>
        <p:txBody>
          <a:bodyPr wrap="square">
            <a:spAutoFit/>
          </a:bodyPr>
          <a:lstStyle/>
          <a:p>
            <a:r>
              <a:rPr lang="en-US" dirty="0" smtClean="0">
                <a:hlinkClick r:id="rId3"/>
              </a:rPr>
              <a:t>http://www.nytimes.com/interactive/2009/01/17/washington/</a:t>
            </a:r>
            <a:r>
              <a:rPr lang="en-US" dirty="0" smtClean="0">
                <a:hlinkClick r:id="rId3"/>
              </a:rPr>
              <a:t>20090117_ADDRESSES.html</a:t>
            </a:r>
            <a:endParaRPr lang="en-US" dirty="0" smtClean="0"/>
          </a:p>
          <a:p>
            <a:endParaRPr lang="en-US" dirty="0"/>
          </a:p>
        </p:txBody>
      </p:sp>
      <p:sp>
        <p:nvSpPr>
          <p:cNvPr id="6" name="Rectangle 5"/>
          <p:cNvSpPr/>
          <p:nvPr/>
        </p:nvSpPr>
        <p:spPr>
          <a:xfrm>
            <a:off x="457200" y="5145681"/>
            <a:ext cx="4611734" cy="369332"/>
          </a:xfrm>
          <a:prstGeom prst="rect">
            <a:avLst/>
          </a:prstGeom>
        </p:spPr>
        <p:txBody>
          <a:bodyPr wrap="none">
            <a:spAutoFit/>
          </a:bodyPr>
          <a:lstStyle/>
          <a:p>
            <a:r>
              <a:rPr lang="en-US" dirty="0" smtClean="0"/>
              <a:t>Inaugural Words: 1789 to the Present, </a:t>
            </a:r>
            <a:r>
              <a:rPr lang="en-US" dirty="0" err="1" smtClean="0"/>
              <a:t>NYTimes</a:t>
            </a:r>
            <a:endParaRPr lang="en-US" dirty="0"/>
          </a:p>
        </p:txBody>
      </p:sp>
      <p:sp>
        <p:nvSpPr>
          <p:cNvPr id="7" name="Rectangle 6"/>
          <p:cNvSpPr/>
          <p:nvPr/>
        </p:nvSpPr>
        <p:spPr>
          <a:xfrm>
            <a:off x="457200" y="274638"/>
            <a:ext cx="3288080" cy="369332"/>
          </a:xfrm>
          <a:prstGeom prst="rect">
            <a:avLst/>
          </a:prstGeom>
        </p:spPr>
        <p:txBody>
          <a:bodyPr wrap="none">
            <a:spAutoFit/>
          </a:bodyPr>
          <a:lstStyle/>
          <a:p>
            <a:r>
              <a:rPr lang="en-US" dirty="0" smtClean="0"/>
              <a:t>Subject Matter : Inaugural Words</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2-03-09 at 12.15.00 PM.png"/>
          <p:cNvPicPr>
            <a:picLocks noGrp="1" noChangeAspect="1"/>
          </p:cNvPicPr>
          <p:nvPr>
            <p:ph idx="1"/>
          </p:nvPr>
        </p:nvPicPr>
        <p:blipFill>
          <a:blip r:embed="rId2"/>
          <a:stretch>
            <a:fillRect/>
          </a:stretch>
        </p:blipFill>
        <p:spPr>
          <a:xfrm>
            <a:off x="1066800" y="914400"/>
            <a:ext cx="7229459" cy="4339193"/>
          </a:xfrm>
        </p:spPr>
      </p:pic>
      <p:sp>
        <p:nvSpPr>
          <p:cNvPr id="4" name="Rectangle 3"/>
          <p:cNvSpPr/>
          <p:nvPr/>
        </p:nvSpPr>
        <p:spPr>
          <a:xfrm>
            <a:off x="457200" y="6126163"/>
            <a:ext cx="3377848" cy="369332"/>
          </a:xfrm>
          <a:prstGeom prst="rect">
            <a:avLst/>
          </a:prstGeom>
        </p:spPr>
        <p:txBody>
          <a:bodyPr wrap="none">
            <a:spAutoFit/>
          </a:bodyPr>
          <a:lstStyle/>
          <a:p>
            <a:r>
              <a:rPr lang="en-US" dirty="0" smtClean="0">
                <a:hlinkClick r:id="rId3"/>
              </a:rPr>
              <a:t>http://hindsightisalways2020.net</a:t>
            </a:r>
            <a:r>
              <a:rPr lang="en-US" dirty="0" smtClean="0">
                <a:hlinkClick r:id="rId3"/>
              </a:rPr>
              <a:t>/</a:t>
            </a:r>
            <a:endParaRPr lang="en-US" dirty="0" smtClean="0"/>
          </a:p>
          <a:p>
            <a:endParaRPr lang="en-US" dirty="0"/>
          </a:p>
        </p:txBody>
      </p:sp>
      <p:sp>
        <p:nvSpPr>
          <p:cNvPr id="6" name="Rectangle 5"/>
          <p:cNvSpPr/>
          <p:nvPr/>
        </p:nvSpPr>
        <p:spPr>
          <a:xfrm>
            <a:off x="457200" y="5756831"/>
            <a:ext cx="3801041" cy="369332"/>
          </a:xfrm>
          <a:prstGeom prst="rect">
            <a:avLst/>
          </a:prstGeom>
        </p:spPr>
        <p:txBody>
          <a:bodyPr wrap="none">
            <a:spAutoFit/>
          </a:bodyPr>
          <a:lstStyle/>
          <a:p>
            <a:r>
              <a:rPr lang="en-US" dirty="0" smtClean="0"/>
              <a:t>Hindsight is Always 20/20, Luke </a:t>
            </a:r>
            <a:r>
              <a:rPr lang="en-US" dirty="0" err="1" smtClean="0"/>
              <a:t>DuBois</a:t>
            </a:r>
            <a:endParaRPr lang="en-US" dirty="0"/>
          </a:p>
        </p:txBody>
      </p:sp>
      <p:sp>
        <p:nvSpPr>
          <p:cNvPr id="8" name="Rectangle 7"/>
          <p:cNvSpPr/>
          <p:nvPr/>
        </p:nvSpPr>
        <p:spPr>
          <a:xfrm>
            <a:off x="457200" y="274638"/>
            <a:ext cx="5173211" cy="369332"/>
          </a:xfrm>
          <a:prstGeom prst="rect">
            <a:avLst/>
          </a:prstGeom>
        </p:spPr>
        <p:txBody>
          <a:bodyPr wrap="none">
            <a:spAutoFit/>
          </a:bodyPr>
          <a:lstStyle/>
          <a:p>
            <a:r>
              <a:rPr lang="en-US" dirty="0" smtClean="0"/>
              <a:t>Subject Matter : Highlighted words during presidency</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Circular Forms</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descr="Screen shot 2012-03-09 at 12.56.11 PM.png"/>
          <p:cNvPicPr>
            <a:picLocks noGrp="1" noChangeAspect="1"/>
          </p:cNvPicPr>
          <p:nvPr>
            <p:ph idx="1"/>
          </p:nvPr>
        </p:nvPicPr>
        <p:blipFill>
          <a:blip r:embed="rId2"/>
          <a:stretch>
            <a:fillRect/>
          </a:stretch>
        </p:blipFill>
        <p:spPr>
          <a:xfrm>
            <a:off x="1061206" y="685800"/>
            <a:ext cx="7021587" cy="4525963"/>
          </a:xfrm>
        </p:spPr>
      </p:pic>
      <p:sp>
        <p:nvSpPr>
          <p:cNvPr id="6" name="Rectangle 5"/>
          <p:cNvSpPr/>
          <p:nvPr/>
        </p:nvSpPr>
        <p:spPr>
          <a:xfrm>
            <a:off x="457200" y="5830669"/>
            <a:ext cx="8686800" cy="369332"/>
          </a:xfrm>
          <a:prstGeom prst="rect">
            <a:avLst/>
          </a:prstGeom>
        </p:spPr>
        <p:txBody>
          <a:bodyPr wrap="square">
            <a:spAutoFit/>
          </a:bodyPr>
          <a:lstStyle/>
          <a:p>
            <a:r>
              <a:rPr lang="en-US" dirty="0" smtClean="0"/>
              <a:t>http://awesome.good.is/transparency/web/1010/political-climate-chart</a:t>
            </a:r>
            <a:r>
              <a:rPr lang="en-US" smtClean="0"/>
              <a:t>/</a:t>
            </a:r>
            <a:r>
              <a:rPr lang="en-US" smtClean="0"/>
              <a:t>interactive.html</a:t>
            </a:r>
            <a:endParaRPr lang="en-US" dirty="0" smtClean="0"/>
          </a:p>
          <a:p>
            <a:endParaRPr lang="en-US" dirty="0"/>
          </a:p>
        </p:txBody>
      </p:sp>
      <p:sp>
        <p:nvSpPr>
          <p:cNvPr id="8" name="Rectangle 7"/>
          <p:cNvSpPr/>
          <p:nvPr/>
        </p:nvSpPr>
        <p:spPr>
          <a:xfrm>
            <a:off x="457200" y="274638"/>
            <a:ext cx="3418010" cy="369332"/>
          </a:xfrm>
          <a:prstGeom prst="rect">
            <a:avLst/>
          </a:prstGeom>
        </p:spPr>
        <p:txBody>
          <a:bodyPr wrap="square">
            <a:spAutoFit/>
          </a:bodyPr>
          <a:lstStyle/>
          <a:p>
            <a:r>
              <a:rPr lang="en-US" dirty="0" smtClean="0"/>
              <a:t>Subject Matter : Political Climate</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4450" name="Picture 2"/>
          <p:cNvPicPr>
            <a:picLocks noChangeAspect="1" noChangeArrowheads="1"/>
          </p:cNvPicPr>
          <p:nvPr/>
        </p:nvPicPr>
        <p:blipFill>
          <a:blip r:embed="rId3"/>
          <a:srcRect/>
          <a:stretch>
            <a:fillRect/>
          </a:stretch>
        </p:blipFill>
        <p:spPr bwMode="auto">
          <a:xfrm>
            <a:off x="1828800" y="685800"/>
            <a:ext cx="6248400" cy="4245708"/>
          </a:xfrm>
          <a:prstGeom prst="rect">
            <a:avLst/>
          </a:prstGeom>
          <a:noFill/>
          <a:ln w="9525">
            <a:noFill/>
            <a:miter lim="800000"/>
            <a:headEnd/>
            <a:tailEnd/>
          </a:ln>
          <a:effectLst/>
        </p:spPr>
      </p:pic>
      <p:sp>
        <p:nvSpPr>
          <p:cNvPr id="5" name="Rectangle 4"/>
          <p:cNvSpPr/>
          <p:nvPr/>
        </p:nvSpPr>
        <p:spPr>
          <a:xfrm>
            <a:off x="457200" y="5802997"/>
            <a:ext cx="8229600" cy="369332"/>
          </a:xfrm>
          <a:prstGeom prst="rect">
            <a:avLst/>
          </a:prstGeom>
        </p:spPr>
        <p:txBody>
          <a:bodyPr wrap="square">
            <a:spAutoFit/>
          </a:bodyPr>
          <a:lstStyle/>
          <a:p>
            <a:r>
              <a:rPr lang="en-US" dirty="0" smtClean="0">
                <a:hlinkClick r:id="rId4"/>
              </a:rPr>
              <a:t>http://barbariangroup.com/portfolio/</a:t>
            </a:r>
            <a:r>
              <a:rPr lang="en-US" dirty="0" smtClean="0">
                <a:hlinkClick r:id="rId4"/>
              </a:rPr>
              <a:t>digg_showcase</a:t>
            </a:r>
            <a:endParaRPr lang="en-US" dirty="0" smtClean="0"/>
          </a:p>
          <a:p>
            <a:endParaRPr lang="en-US" dirty="0"/>
          </a:p>
        </p:txBody>
      </p:sp>
      <p:sp>
        <p:nvSpPr>
          <p:cNvPr id="6" name="Rectangle 5"/>
          <p:cNvSpPr/>
          <p:nvPr/>
        </p:nvSpPr>
        <p:spPr>
          <a:xfrm>
            <a:off x="457200" y="5433665"/>
            <a:ext cx="2203886" cy="369332"/>
          </a:xfrm>
          <a:prstGeom prst="rect">
            <a:avLst/>
          </a:prstGeom>
        </p:spPr>
        <p:txBody>
          <a:bodyPr wrap="none">
            <a:spAutoFit/>
          </a:bodyPr>
          <a:lstStyle/>
          <a:p>
            <a:r>
              <a:rPr lang="en-US" dirty="0" smtClean="0"/>
              <a:t>Barbarian Group </a:t>
            </a:r>
            <a:r>
              <a:rPr lang="en-US" dirty="0" err="1" smtClean="0"/>
              <a:t>Digg</a:t>
            </a:r>
            <a:endParaRPr lang="en-US" dirty="0"/>
          </a:p>
        </p:txBody>
      </p:sp>
      <p:sp>
        <p:nvSpPr>
          <p:cNvPr id="7" name="Rectangle 6"/>
          <p:cNvSpPr/>
          <p:nvPr/>
        </p:nvSpPr>
        <p:spPr>
          <a:xfrm>
            <a:off x="457200" y="274638"/>
            <a:ext cx="2267681" cy="369332"/>
          </a:xfrm>
          <a:prstGeom prst="rect">
            <a:avLst/>
          </a:prstGeom>
        </p:spPr>
        <p:txBody>
          <a:bodyPr wrap="none">
            <a:spAutoFit/>
          </a:bodyPr>
          <a:lstStyle/>
          <a:p>
            <a:r>
              <a:rPr lang="en-US" dirty="0" smtClean="0"/>
              <a:t>Subject Matter : </a:t>
            </a:r>
            <a:r>
              <a:rPr lang="en-US" dirty="0" err="1" smtClean="0"/>
              <a:t>Digg</a:t>
            </a:r>
            <a:r>
              <a:rPr lang="en-US" dirty="0" smtClean="0"/>
              <a:t>?</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a_wideshot.png"/>
          <p:cNvPicPr>
            <a:picLocks noGrp="1" noChangeAspect="1"/>
          </p:cNvPicPr>
          <p:nvPr>
            <p:ph idx="1"/>
          </p:nvPr>
        </p:nvPicPr>
        <p:blipFill>
          <a:blip r:embed="rId3"/>
          <a:srcRect l="22195" r="28704"/>
          <a:stretch>
            <a:fillRect/>
          </a:stretch>
        </p:blipFill>
        <p:spPr>
          <a:xfrm>
            <a:off x="464084" y="838200"/>
            <a:ext cx="8248015" cy="4724400"/>
          </a:xfrm>
        </p:spPr>
      </p:pic>
      <p:sp>
        <p:nvSpPr>
          <p:cNvPr id="4" name="Rectangle 3"/>
          <p:cNvSpPr/>
          <p:nvPr/>
        </p:nvSpPr>
        <p:spPr>
          <a:xfrm>
            <a:off x="464084" y="6126163"/>
            <a:ext cx="4107915" cy="369332"/>
          </a:xfrm>
          <a:prstGeom prst="rect">
            <a:avLst/>
          </a:prstGeom>
        </p:spPr>
        <p:txBody>
          <a:bodyPr wrap="none">
            <a:spAutoFit/>
          </a:bodyPr>
          <a:lstStyle/>
          <a:p>
            <a:r>
              <a:rPr lang="en-US" dirty="0" smtClean="0">
                <a:hlinkClick r:id="rId4"/>
              </a:rPr>
              <a:t>http://nytlabs.com/projects/</a:t>
            </a:r>
            <a:r>
              <a:rPr lang="en-US" dirty="0" smtClean="0">
                <a:hlinkClick r:id="rId4"/>
              </a:rPr>
              <a:t>cascade.html</a:t>
            </a:r>
            <a:endParaRPr lang="en-US" dirty="0" smtClean="0"/>
          </a:p>
          <a:p>
            <a:endParaRPr lang="en-US" dirty="0"/>
          </a:p>
        </p:txBody>
      </p:sp>
      <p:sp>
        <p:nvSpPr>
          <p:cNvPr id="5" name="Rectangle 4"/>
          <p:cNvSpPr/>
          <p:nvPr/>
        </p:nvSpPr>
        <p:spPr>
          <a:xfrm>
            <a:off x="464084" y="5756831"/>
            <a:ext cx="1819654" cy="369332"/>
          </a:xfrm>
          <a:prstGeom prst="rect">
            <a:avLst/>
          </a:prstGeom>
        </p:spPr>
        <p:txBody>
          <a:bodyPr wrap="none">
            <a:spAutoFit/>
          </a:bodyPr>
          <a:lstStyle/>
          <a:p>
            <a:r>
              <a:rPr lang="en-US" dirty="0" err="1" smtClean="0"/>
              <a:t>NYTimes</a:t>
            </a:r>
            <a:r>
              <a:rPr lang="en-US" dirty="0" smtClean="0"/>
              <a:t> Cascade</a:t>
            </a:r>
            <a:endParaRPr lang="en-US" dirty="0"/>
          </a:p>
        </p:txBody>
      </p:sp>
      <p:sp>
        <p:nvSpPr>
          <p:cNvPr id="7" name="Rectangle 6"/>
          <p:cNvSpPr/>
          <p:nvPr/>
        </p:nvSpPr>
        <p:spPr>
          <a:xfrm>
            <a:off x="457200" y="274638"/>
            <a:ext cx="4345060" cy="369332"/>
          </a:xfrm>
          <a:prstGeom prst="rect">
            <a:avLst/>
          </a:prstGeom>
        </p:spPr>
        <p:txBody>
          <a:bodyPr wrap="none">
            <a:spAutoFit/>
          </a:bodyPr>
          <a:lstStyle/>
          <a:p>
            <a:r>
              <a:rPr lang="en-US" dirty="0" smtClean="0"/>
              <a:t>Subject Matter : Sharing pattern of the news</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0530" name="Picture 2"/>
          <p:cNvPicPr>
            <a:picLocks noChangeAspect="1" noChangeArrowheads="1"/>
          </p:cNvPicPr>
          <p:nvPr/>
        </p:nvPicPr>
        <p:blipFill>
          <a:blip r:embed="rId3"/>
          <a:srcRect/>
          <a:stretch>
            <a:fillRect/>
          </a:stretch>
        </p:blipFill>
        <p:spPr bwMode="auto">
          <a:xfrm>
            <a:off x="457200" y="1600200"/>
            <a:ext cx="3886200" cy="3886200"/>
          </a:xfrm>
          <a:prstGeom prst="rect">
            <a:avLst/>
          </a:prstGeom>
          <a:noFill/>
          <a:ln w="9525">
            <a:noFill/>
            <a:miter lim="800000"/>
            <a:headEnd/>
            <a:tailEnd/>
          </a:ln>
          <a:effectLst/>
        </p:spPr>
      </p:pic>
      <p:sp>
        <p:nvSpPr>
          <p:cNvPr id="5" name="Rectangle 4"/>
          <p:cNvSpPr/>
          <p:nvPr/>
        </p:nvSpPr>
        <p:spPr>
          <a:xfrm>
            <a:off x="457200" y="6126163"/>
            <a:ext cx="3815430" cy="369332"/>
          </a:xfrm>
          <a:prstGeom prst="rect">
            <a:avLst/>
          </a:prstGeom>
        </p:spPr>
        <p:txBody>
          <a:bodyPr wrap="none">
            <a:spAutoFit/>
          </a:bodyPr>
          <a:lstStyle/>
          <a:p>
            <a:r>
              <a:rPr lang="en-US" dirty="0" smtClean="0">
                <a:hlinkClick r:id="rId4"/>
              </a:rPr>
              <a:t>http://www.bewitched.com/</a:t>
            </a:r>
            <a:r>
              <a:rPr lang="en-US" dirty="0" smtClean="0">
                <a:hlinkClick r:id="rId4"/>
              </a:rPr>
              <a:t>song.html</a:t>
            </a:r>
            <a:endParaRPr lang="en-US" dirty="0" smtClean="0"/>
          </a:p>
          <a:p>
            <a:endParaRPr lang="en-US" dirty="0"/>
          </a:p>
        </p:txBody>
      </p:sp>
      <p:sp>
        <p:nvSpPr>
          <p:cNvPr id="6" name="Rectangle 5"/>
          <p:cNvSpPr/>
          <p:nvPr/>
        </p:nvSpPr>
        <p:spPr>
          <a:xfrm>
            <a:off x="4800600" y="5117068"/>
            <a:ext cx="3376195" cy="369332"/>
          </a:xfrm>
          <a:prstGeom prst="rect">
            <a:avLst/>
          </a:prstGeom>
        </p:spPr>
        <p:txBody>
          <a:bodyPr wrap="none">
            <a:spAutoFit/>
          </a:bodyPr>
          <a:lstStyle/>
          <a:p>
            <a:r>
              <a:rPr lang="en-US" dirty="0" smtClean="0"/>
              <a:t>Shape of Song, </a:t>
            </a:r>
            <a:r>
              <a:rPr lang="en-US" dirty="0" err="1" smtClean="0"/>
              <a:t>MartinWattenberg</a:t>
            </a:r>
            <a:r>
              <a:rPr lang="en-US" dirty="0" smtClean="0"/>
              <a:t> </a:t>
            </a:r>
            <a:endParaRPr lang="en-US" dirty="0"/>
          </a:p>
        </p:txBody>
      </p:sp>
      <p:sp>
        <p:nvSpPr>
          <p:cNvPr id="9" name="Rectangle 8"/>
          <p:cNvSpPr/>
          <p:nvPr/>
        </p:nvSpPr>
        <p:spPr>
          <a:xfrm>
            <a:off x="457200" y="274638"/>
            <a:ext cx="2203999" cy="369332"/>
          </a:xfrm>
          <a:prstGeom prst="rect">
            <a:avLst/>
          </a:prstGeom>
        </p:spPr>
        <p:txBody>
          <a:bodyPr wrap="none">
            <a:spAutoFit/>
          </a:bodyPr>
          <a:lstStyle/>
          <a:p>
            <a:r>
              <a:rPr lang="en-US" dirty="0" smtClean="0"/>
              <a:t>Subject Matter : Song</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Particles</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Rectangle 5"/>
          <p:cNvSpPr/>
          <p:nvPr/>
        </p:nvSpPr>
        <p:spPr>
          <a:xfrm>
            <a:off x="1143000" y="6183868"/>
            <a:ext cx="2262158" cy="369332"/>
          </a:xfrm>
          <a:prstGeom prst="rect">
            <a:avLst/>
          </a:prstGeom>
        </p:spPr>
        <p:txBody>
          <a:bodyPr wrap="none">
            <a:spAutoFit/>
          </a:bodyPr>
          <a:lstStyle/>
          <a:p>
            <a:r>
              <a:rPr lang="en-US" dirty="0" smtClean="0">
                <a:hlinkClick r:id="rId3"/>
              </a:rPr>
              <a:t>http://wefeelfine.org</a:t>
            </a:r>
            <a:r>
              <a:rPr lang="en-US" dirty="0" smtClean="0">
                <a:hlinkClick r:id="rId3"/>
              </a:rPr>
              <a:t>/</a:t>
            </a:r>
            <a:endParaRPr lang="en-US" dirty="0" smtClean="0"/>
          </a:p>
          <a:p>
            <a:endParaRPr lang="en-US" dirty="0"/>
          </a:p>
        </p:txBody>
      </p:sp>
      <p:pic>
        <p:nvPicPr>
          <p:cNvPr id="8" name="Picture 7" descr="Screen shot 2012-03-09 at 2.16.56 PM.png"/>
          <p:cNvPicPr>
            <a:picLocks noChangeAspect="1"/>
          </p:cNvPicPr>
          <p:nvPr/>
        </p:nvPicPr>
        <p:blipFill>
          <a:blip r:embed="rId4"/>
          <a:stretch>
            <a:fillRect/>
          </a:stretch>
        </p:blipFill>
        <p:spPr>
          <a:xfrm>
            <a:off x="1143000" y="882135"/>
            <a:ext cx="6869392" cy="5059362"/>
          </a:xfrm>
          <a:prstGeom prst="rect">
            <a:avLst/>
          </a:prstGeom>
        </p:spPr>
      </p:pic>
      <p:sp>
        <p:nvSpPr>
          <p:cNvPr id="10" name="Rectangle 9"/>
          <p:cNvSpPr/>
          <p:nvPr/>
        </p:nvSpPr>
        <p:spPr>
          <a:xfrm>
            <a:off x="1143000" y="5879068"/>
            <a:ext cx="1650925" cy="369332"/>
          </a:xfrm>
          <a:prstGeom prst="rect">
            <a:avLst/>
          </a:prstGeom>
        </p:spPr>
        <p:txBody>
          <a:bodyPr wrap="none">
            <a:spAutoFit/>
          </a:bodyPr>
          <a:lstStyle/>
          <a:p>
            <a:r>
              <a:rPr lang="en-US" dirty="0" smtClean="0"/>
              <a:t>Jonathan Harris</a:t>
            </a:r>
            <a:endParaRPr lang="en-US" dirty="0"/>
          </a:p>
        </p:txBody>
      </p:sp>
      <p:sp>
        <p:nvSpPr>
          <p:cNvPr id="7" name="Rectangle 6"/>
          <p:cNvSpPr/>
          <p:nvPr/>
        </p:nvSpPr>
        <p:spPr>
          <a:xfrm>
            <a:off x="457200" y="274638"/>
            <a:ext cx="4738872" cy="369332"/>
          </a:xfrm>
          <a:prstGeom prst="rect">
            <a:avLst/>
          </a:prstGeom>
        </p:spPr>
        <p:txBody>
          <a:bodyPr wrap="none">
            <a:spAutoFit/>
          </a:bodyPr>
          <a:lstStyle/>
          <a:p>
            <a:r>
              <a:rPr lang="en-US" dirty="0" smtClean="0"/>
              <a:t>Subject Matter : Emotional Contents on the Web</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descr="Screen shot 2012-03-09 at 1.48.35 PM.png"/>
          <p:cNvPicPr>
            <a:picLocks noGrp="1" noChangeAspect="1"/>
          </p:cNvPicPr>
          <p:nvPr>
            <p:ph idx="1"/>
          </p:nvPr>
        </p:nvPicPr>
        <p:blipFill>
          <a:blip r:embed="rId3"/>
          <a:stretch>
            <a:fillRect/>
          </a:stretch>
        </p:blipFill>
        <p:spPr>
          <a:xfrm>
            <a:off x="684314" y="762000"/>
            <a:ext cx="7775372" cy="4525963"/>
          </a:xfrm>
        </p:spPr>
      </p:pic>
      <p:sp>
        <p:nvSpPr>
          <p:cNvPr id="6" name="Rectangle 5"/>
          <p:cNvSpPr/>
          <p:nvPr/>
        </p:nvSpPr>
        <p:spPr>
          <a:xfrm>
            <a:off x="457200" y="5830669"/>
            <a:ext cx="8229600" cy="646331"/>
          </a:xfrm>
          <a:prstGeom prst="rect">
            <a:avLst/>
          </a:prstGeom>
        </p:spPr>
        <p:txBody>
          <a:bodyPr wrap="square">
            <a:spAutoFit/>
          </a:bodyPr>
          <a:lstStyle/>
          <a:p>
            <a:r>
              <a:rPr lang="en-US" dirty="0" smtClean="0">
                <a:hlinkClick r:id="rId4"/>
              </a:rPr>
              <a:t>http://www.nytimes.com/interactive/2012/02/13/us/politics/2013-budget-proposal-graphic.html?scp=3&amp;sq=interactive%20graphics&amp;st=</a:t>
            </a:r>
            <a:r>
              <a:rPr lang="en-US" dirty="0" smtClean="0">
                <a:hlinkClick r:id="rId4"/>
              </a:rPr>
              <a:t>cse</a:t>
            </a:r>
            <a:endParaRPr lang="en-US" dirty="0" smtClean="0"/>
          </a:p>
          <a:p>
            <a:endParaRPr lang="en-US" dirty="0"/>
          </a:p>
        </p:txBody>
      </p:sp>
      <p:sp>
        <p:nvSpPr>
          <p:cNvPr id="8" name="Rectangle 7"/>
          <p:cNvSpPr/>
          <p:nvPr/>
        </p:nvSpPr>
        <p:spPr>
          <a:xfrm>
            <a:off x="457200" y="274638"/>
            <a:ext cx="4092925" cy="369332"/>
          </a:xfrm>
          <a:prstGeom prst="rect">
            <a:avLst/>
          </a:prstGeom>
        </p:spPr>
        <p:txBody>
          <a:bodyPr wrap="none">
            <a:spAutoFit/>
          </a:bodyPr>
          <a:lstStyle/>
          <a:p>
            <a:r>
              <a:rPr lang="en-US" dirty="0" smtClean="0"/>
              <a:t>Subject Matter : </a:t>
            </a:r>
            <a:r>
              <a:rPr lang="en-US" dirty="0" err="1" smtClean="0"/>
              <a:t>Obama’s</a:t>
            </a:r>
            <a:r>
              <a:rPr lang="en-US" dirty="0" smtClean="0"/>
              <a:t> </a:t>
            </a:r>
            <a:r>
              <a:rPr lang="en-US" dirty="0" err="1" smtClean="0"/>
              <a:t>Budjet</a:t>
            </a:r>
            <a:r>
              <a:rPr lang="en-US" dirty="0" smtClean="0"/>
              <a:t> Proposal</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Infographic</a:t>
            </a:r>
            <a:r>
              <a:rPr lang="en-US" dirty="0" smtClean="0"/>
              <a:t> VS Data Visualization?</a:t>
            </a:r>
            <a:endParaRPr lang="en-US" dirty="0"/>
          </a:p>
        </p:txBody>
      </p:sp>
      <p:sp>
        <p:nvSpPr>
          <p:cNvPr id="11" name="Content Placeholder 10"/>
          <p:cNvSpPr>
            <a:spLocks noGrp="1"/>
          </p:cNvSpPr>
          <p:nvPr>
            <p:ph sz="half" idx="1"/>
          </p:nvPr>
        </p:nvSpPr>
        <p:spPr>
          <a:xfrm>
            <a:off x="457199" y="1600200"/>
            <a:ext cx="4114801" cy="4525963"/>
          </a:xfrm>
        </p:spPr>
        <p:txBody>
          <a:bodyPr>
            <a:normAutofit fontScale="85000" lnSpcReduction="20000"/>
          </a:bodyPr>
          <a:lstStyle/>
          <a:p>
            <a:pPr>
              <a:buNone/>
            </a:pPr>
            <a:r>
              <a:rPr lang="en-US" b="1" dirty="0" err="1" smtClean="0"/>
              <a:t>Infographics</a:t>
            </a:r>
            <a:r>
              <a:rPr lang="en-US" b="1" dirty="0" smtClean="0"/>
              <a:t> : </a:t>
            </a:r>
          </a:p>
          <a:p>
            <a:pPr>
              <a:buNone/>
            </a:pPr>
            <a:r>
              <a:rPr lang="en-US" b="1" dirty="0" smtClean="0"/>
              <a:t>Any visual representation of data that is:</a:t>
            </a:r>
          </a:p>
          <a:p>
            <a:pPr>
              <a:buNone/>
            </a:pPr>
            <a:r>
              <a:rPr lang="en-US" dirty="0" smtClean="0"/>
              <a:t> </a:t>
            </a:r>
          </a:p>
          <a:p>
            <a:r>
              <a:rPr lang="en-US" sz="2118" dirty="0" smtClean="0"/>
              <a:t>manually drawn (and therefore a custom treatment of the information)</a:t>
            </a:r>
          </a:p>
          <a:p>
            <a:r>
              <a:rPr lang="en-US" sz="2118" dirty="0" smtClean="0"/>
              <a:t>specific to the data at hand (and therefore nontrivial to recreate with different data)</a:t>
            </a:r>
          </a:p>
          <a:p>
            <a:r>
              <a:rPr lang="en-US" sz="2118" dirty="0" smtClean="0"/>
              <a:t>aesthetically rich (strong visual content meant to draw the eye and hold interest)</a:t>
            </a:r>
          </a:p>
          <a:p>
            <a:r>
              <a:rPr lang="en-US" sz="2118" dirty="0" smtClean="0"/>
              <a:t>relatively data-poor (because each piece of information must be manually encoded).</a:t>
            </a:r>
            <a:endParaRPr lang="en-US" sz="2118" dirty="0"/>
          </a:p>
        </p:txBody>
      </p:sp>
      <p:sp>
        <p:nvSpPr>
          <p:cNvPr id="12" name="Content Placeholder 11"/>
          <p:cNvSpPr>
            <a:spLocks noGrp="1"/>
          </p:cNvSpPr>
          <p:nvPr>
            <p:ph sz="half" idx="2"/>
          </p:nvPr>
        </p:nvSpPr>
        <p:spPr/>
        <p:txBody>
          <a:bodyPr>
            <a:normAutofit fontScale="85000" lnSpcReduction="20000"/>
          </a:bodyPr>
          <a:lstStyle/>
          <a:p>
            <a:r>
              <a:rPr lang="en-US" dirty="0" smtClean="0"/>
              <a:t>Example of </a:t>
            </a:r>
            <a:r>
              <a:rPr lang="en-US" dirty="0" err="1" smtClean="0"/>
              <a:t>infographics</a:t>
            </a:r>
            <a:endParaRPr lang="en-US" dirty="0"/>
          </a:p>
        </p:txBody>
      </p:sp>
      <p:pic>
        <p:nvPicPr>
          <p:cNvPr id="14338" name="Picture 2"/>
          <p:cNvPicPr>
            <a:picLocks noChangeAspect="1" noChangeArrowheads="1"/>
          </p:cNvPicPr>
          <p:nvPr/>
        </p:nvPicPr>
        <p:blipFill>
          <a:blip r:embed="rId3"/>
          <a:srcRect/>
          <a:stretch>
            <a:fillRect/>
          </a:stretch>
        </p:blipFill>
        <p:spPr bwMode="auto">
          <a:xfrm>
            <a:off x="4648201" y="2514600"/>
            <a:ext cx="4038600" cy="2504777"/>
          </a:xfrm>
          <a:prstGeom prst="rect">
            <a:avLst/>
          </a:prstGeom>
          <a:noFill/>
          <a:ln w="9525">
            <a:noFill/>
            <a:miter lim="800000"/>
            <a:headEnd/>
            <a:tailEnd/>
          </a:ln>
          <a:effectLst/>
        </p:spPr>
      </p:pic>
      <p:sp>
        <p:nvSpPr>
          <p:cNvPr id="14" name="Rectangle 13"/>
          <p:cNvSpPr/>
          <p:nvPr/>
        </p:nvSpPr>
        <p:spPr>
          <a:xfrm>
            <a:off x="4648201" y="5181600"/>
            <a:ext cx="2293379" cy="369332"/>
          </a:xfrm>
          <a:prstGeom prst="rect">
            <a:avLst/>
          </a:prstGeom>
        </p:spPr>
        <p:txBody>
          <a:bodyPr wrap="none">
            <a:spAutoFit/>
          </a:bodyPr>
          <a:lstStyle/>
          <a:p>
            <a:r>
              <a:rPr lang="en-US" dirty="0" smtClean="0"/>
              <a:t>Data Flow 2, Gestalten </a:t>
            </a:r>
            <a:endParaRPr lang="en-US" dirty="0"/>
          </a:p>
        </p:txBody>
      </p:sp>
      <p:sp>
        <p:nvSpPr>
          <p:cNvPr id="15" name="Rectangle 14"/>
          <p:cNvSpPr/>
          <p:nvPr/>
        </p:nvSpPr>
        <p:spPr>
          <a:xfrm>
            <a:off x="457199" y="6310829"/>
            <a:ext cx="4276869" cy="369332"/>
          </a:xfrm>
          <a:prstGeom prst="rect">
            <a:avLst/>
          </a:prstGeom>
        </p:spPr>
        <p:txBody>
          <a:bodyPr wrap="none">
            <a:spAutoFit/>
          </a:bodyPr>
          <a:lstStyle/>
          <a:p>
            <a:r>
              <a:rPr lang="en-US" dirty="0" smtClean="0"/>
              <a:t>Designing Data Visualizations, </a:t>
            </a:r>
            <a:r>
              <a:rPr lang="en-US" dirty="0" err="1" smtClean="0"/>
              <a:t>Oreilly</a:t>
            </a:r>
            <a:r>
              <a:rPr lang="en-US" dirty="0" smtClean="0"/>
              <a:t> Media</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Bar Chart</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descr="Screen shot 2012-03-09 at 2.19.31 PM.png"/>
          <p:cNvPicPr>
            <a:picLocks noGrp="1" noChangeAspect="1"/>
          </p:cNvPicPr>
          <p:nvPr>
            <p:ph idx="1"/>
          </p:nvPr>
        </p:nvPicPr>
        <p:blipFill>
          <a:blip r:embed="rId3"/>
          <a:stretch>
            <a:fillRect/>
          </a:stretch>
        </p:blipFill>
        <p:spPr>
          <a:xfrm>
            <a:off x="994679" y="1600200"/>
            <a:ext cx="7154642" cy="4525963"/>
          </a:xfrm>
        </p:spPr>
      </p:pic>
      <p:sp>
        <p:nvSpPr>
          <p:cNvPr id="6" name="Rectangle 5"/>
          <p:cNvSpPr/>
          <p:nvPr/>
        </p:nvSpPr>
        <p:spPr>
          <a:xfrm>
            <a:off x="457200" y="6172329"/>
            <a:ext cx="8229600" cy="369332"/>
          </a:xfrm>
          <a:prstGeom prst="rect">
            <a:avLst/>
          </a:prstGeom>
        </p:spPr>
        <p:txBody>
          <a:bodyPr wrap="square">
            <a:spAutoFit/>
          </a:bodyPr>
          <a:lstStyle/>
          <a:p>
            <a:r>
              <a:rPr lang="en-US" dirty="0" smtClean="0">
                <a:hlinkClick r:id="rId4"/>
              </a:rPr>
              <a:t>http://sexperienceuk.channel4.com/the-sexperience-1000#/</a:t>
            </a:r>
            <a:endParaRPr lang="en-US" dirty="0" smtClean="0"/>
          </a:p>
          <a:p>
            <a:endParaRPr lang="en-US" dirty="0"/>
          </a:p>
        </p:txBody>
      </p:sp>
      <p:sp>
        <p:nvSpPr>
          <p:cNvPr id="5" name="Rectangle 4"/>
          <p:cNvSpPr/>
          <p:nvPr/>
        </p:nvSpPr>
        <p:spPr>
          <a:xfrm>
            <a:off x="457200" y="274638"/>
            <a:ext cx="4083570" cy="369332"/>
          </a:xfrm>
          <a:prstGeom prst="rect">
            <a:avLst/>
          </a:prstGeom>
        </p:spPr>
        <p:txBody>
          <a:bodyPr wrap="none">
            <a:spAutoFit/>
          </a:bodyPr>
          <a:lstStyle/>
          <a:p>
            <a:r>
              <a:rPr lang="en-US" dirty="0" smtClean="0"/>
              <a:t>Subject Matter : Sex Experience of People</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sp>
        <p:nvSpPr>
          <p:cNvPr id="6" name="Rectangle 5"/>
          <p:cNvSpPr/>
          <p:nvPr/>
        </p:nvSpPr>
        <p:spPr>
          <a:xfrm>
            <a:off x="457200" y="5906869"/>
            <a:ext cx="8229600" cy="369332"/>
          </a:xfrm>
          <a:prstGeom prst="rect">
            <a:avLst/>
          </a:prstGeom>
        </p:spPr>
        <p:txBody>
          <a:bodyPr wrap="square">
            <a:spAutoFit/>
          </a:bodyPr>
          <a:lstStyle/>
          <a:p>
            <a:r>
              <a:rPr lang="en-US" dirty="0" smtClean="0">
                <a:hlinkClick r:id="rId3"/>
              </a:rPr>
              <a:t>http://datavisualization.ch/showcases/weather-tower</a:t>
            </a:r>
            <a:r>
              <a:rPr lang="en-US" dirty="0" smtClean="0">
                <a:hlinkClick r:id="rId3"/>
              </a:rPr>
              <a:t>/</a:t>
            </a:r>
            <a:endParaRPr lang="en-US" dirty="0" smtClean="0"/>
          </a:p>
          <a:p>
            <a:endParaRPr lang="en-US" dirty="0"/>
          </a:p>
        </p:txBody>
      </p:sp>
      <p:sp>
        <p:nvSpPr>
          <p:cNvPr id="7" name="Rectangle 6"/>
          <p:cNvSpPr/>
          <p:nvPr/>
        </p:nvSpPr>
        <p:spPr>
          <a:xfrm>
            <a:off x="457200" y="5537537"/>
            <a:ext cx="4618497" cy="369332"/>
          </a:xfrm>
          <a:prstGeom prst="rect">
            <a:avLst/>
          </a:prstGeom>
        </p:spPr>
        <p:txBody>
          <a:bodyPr wrap="none">
            <a:spAutoFit/>
          </a:bodyPr>
          <a:lstStyle/>
          <a:p>
            <a:r>
              <a:rPr lang="en-US" dirty="0" smtClean="0"/>
              <a:t>Weather Tower, Belgian Design Agency Lab [au]</a:t>
            </a:r>
            <a:endParaRPr lang="en-US" dirty="0"/>
          </a:p>
        </p:txBody>
      </p:sp>
      <p:pic>
        <p:nvPicPr>
          <p:cNvPr id="146434" name="Picture 2"/>
          <p:cNvPicPr>
            <a:picLocks noChangeAspect="1" noChangeArrowheads="1"/>
          </p:cNvPicPr>
          <p:nvPr/>
        </p:nvPicPr>
        <p:blipFill>
          <a:blip r:embed="rId4"/>
          <a:srcRect/>
          <a:stretch>
            <a:fillRect/>
          </a:stretch>
        </p:blipFill>
        <p:spPr bwMode="auto">
          <a:xfrm>
            <a:off x="5230716" y="470237"/>
            <a:ext cx="3456084" cy="5067300"/>
          </a:xfrm>
          <a:prstGeom prst="rect">
            <a:avLst/>
          </a:prstGeom>
          <a:noFill/>
          <a:ln w="9525">
            <a:noFill/>
            <a:miter lim="800000"/>
            <a:headEnd/>
            <a:tailEnd/>
          </a:ln>
          <a:effectLst/>
        </p:spPr>
      </p:pic>
      <p:sp>
        <p:nvSpPr>
          <p:cNvPr id="8" name="Rectangle 7"/>
          <p:cNvSpPr/>
          <p:nvPr/>
        </p:nvSpPr>
        <p:spPr>
          <a:xfrm>
            <a:off x="457200" y="274638"/>
            <a:ext cx="3937834" cy="369332"/>
          </a:xfrm>
          <a:prstGeom prst="rect">
            <a:avLst/>
          </a:prstGeom>
        </p:spPr>
        <p:txBody>
          <a:bodyPr wrap="none">
            <a:spAutoFit/>
          </a:bodyPr>
          <a:lstStyle/>
          <a:p>
            <a:r>
              <a:rPr lang="en-US" dirty="0" smtClean="0"/>
              <a:t>Subject Matter : Weather - Temperature</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graphs</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descr="Screen shot 2012-03-09 at 2.02.56 PM.png"/>
          <p:cNvPicPr>
            <a:picLocks noGrp="1" noChangeAspect="1"/>
          </p:cNvPicPr>
          <p:nvPr>
            <p:ph idx="1"/>
          </p:nvPr>
        </p:nvPicPr>
        <p:blipFill>
          <a:blip r:embed="rId2"/>
          <a:stretch>
            <a:fillRect/>
          </a:stretch>
        </p:blipFill>
        <p:spPr>
          <a:xfrm>
            <a:off x="1676400" y="1814232"/>
            <a:ext cx="6172200" cy="3073426"/>
          </a:xfrm>
        </p:spPr>
      </p:pic>
      <p:sp>
        <p:nvSpPr>
          <p:cNvPr id="6" name="Rectangle 5"/>
          <p:cNvSpPr/>
          <p:nvPr/>
        </p:nvSpPr>
        <p:spPr>
          <a:xfrm>
            <a:off x="457200" y="5629870"/>
            <a:ext cx="8229600" cy="646331"/>
          </a:xfrm>
          <a:prstGeom prst="rect">
            <a:avLst/>
          </a:prstGeom>
        </p:spPr>
        <p:txBody>
          <a:bodyPr wrap="square">
            <a:spAutoFit/>
          </a:bodyPr>
          <a:lstStyle/>
          <a:p>
            <a:r>
              <a:rPr lang="en-US" dirty="0" smtClean="0">
                <a:hlinkClick r:id="rId3"/>
              </a:rPr>
              <a:t>http://www.nytimes.com/interactive/2008/02/23/movies/</a:t>
            </a:r>
            <a:r>
              <a:rPr lang="en-US" dirty="0" smtClean="0">
                <a:hlinkClick r:id="rId3"/>
              </a:rPr>
              <a:t>20080223_REVENUE_GRAPHIC.html</a:t>
            </a:r>
            <a:endParaRPr lang="en-US" dirty="0" smtClean="0"/>
          </a:p>
          <a:p>
            <a:endParaRPr lang="en-US" dirty="0"/>
          </a:p>
        </p:txBody>
      </p:sp>
      <p:sp>
        <p:nvSpPr>
          <p:cNvPr id="7" name="Rectangle 6"/>
          <p:cNvSpPr/>
          <p:nvPr/>
        </p:nvSpPr>
        <p:spPr>
          <a:xfrm>
            <a:off x="457200" y="4983539"/>
            <a:ext cx="8686800" cy="369332"/>
          </a:xfrm>
          <a:prstGeom prst="rect">
            <a:avLst/>
          </a:prstGeom>
        </p:spPr>
        <p:txBody>
          <a:bodyPr wrap="square">
            <a:spAutoFit/>
          </a:bodyPr>
          <a:lstStyle/>
          <a:p>
            <a:r>
              <a:rPr lang="en-US" dirty="0" smtClean="0"/>
              <a:t>The Ebb and Flow of Movies: Box Office Receipts 1986 — 2008, </a:t>
            </a:r>
            <a:r>
              <a:rPr lang="en-US" dirty="0" err="1" smtClean="0"/>
              <a:t>NYtimes</a:t>
            </a:r>
            <a:endParaRPr lang="en-US" dirty="0"/>
          </a:p>
        </p:txBody>
      </p:sp>
      <p:sp>
        <p:nvSpPr>
          <p:cNvPr id="9" name="Rectangle 8"/>
          <p:cNvSpPr/>
          <p:nvPr/>
        </p:nvSpPr>
        <p:spPr>
          <a:xfrm>
            <a:off x="457200" y="274638"/>
            <a:ext cx="3534554" cy="369332"/>
          </a:xfrm>
          <a:prstGeom prst="rect">
            <a:avLst/>
          </a:prstGeom>
        </p:spPr>
        <p:txBody>
          <a:bodyPr wrap="none">
            <a:spAutoFit/>
          </a:bodyPr>
          <a:lstStyle/>
          <a:p>
            <a:r>
              <a:rPr lang="en-US" dirty="0" smtClean="0"/>
              <a:t>Subject Matter : Box Office Receipts</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Illustrations</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8306" name="Picture 2"/>
          <p:cNvPicPr>
            <a:picLocks noChangeAspect="1" noChangeArrowheads="1"/>
          </p:cNvPicPr>
          <p:nvPr/>
        </p:nvPicPr>
        <p:blipFill>
          <a:blip r:embed="rId3"/>
          <a:srcRect/>
          <a:stretch>
            <a:fillRect/>
          </a:stretch>
        </p:blipFill>
        <p:spPr bwMode="auto">
          <a:xfrm>
            <a:off x="1371600" y="706438"/>
            <a:ext cx="6781800" cy="4521200"/>
          </a:xfrm>
          <a:prstGeom prst="rect">
            <a:avLst/>
          </a:prstGeom>
          <a:noFill/>
          <a:ln w="9525">
            <a:noFill/>
            <a:miter lim="800000"/>
            <a:headEnd/>
            <a:tailEnd/>
          </a:ln>
          <a:effectLst/>
        </p:spPr>
      </p:pic>
      <p:sp>
        <p:nvSpPr>
          <p:cNvPr id="5" name="Rectangle 4"/>
          <p:cNvSpPr/>
          <p:nvPr/>
        </p:nvSpPr>
        <p:spPr>
          <a:xfrm>
            <a:off x="457200" y="6126163"/>
            <a:ext cx="3685624" cy="369332"/>
          </a:xfrm>
          <a:prstGeom prst="rect">
            <a:avLst/>
          </a:prstGeom>
        </p:spPr>
        <p:txBody>
          <a:bodyPr wrap="none">
            <a:spAutoFit/>
          </a:bodyPr>
          <a:lstStyle/>
          <a:p>
            <a:r>
              <a:rPr lang="en-US" dirty="0" smtClean="0">
                <a:hlinkClick r:id="rId4"/>
              </a:rPr>
              <a:t>http://www.onehourpersecond.com</a:t>
            </a:r>
            <a:r>
              <a:rPr lang="en-US" dirty="0" smtClean="0">
                <a:hlinkClick r:id="rId4"/>
              </a:rPr>
              <a:t>/</a:t>
            </a:r>
            <a:endParaRPr lang="en-US" dirty="0" smtClean="0"/>
          </a:p>
          <a:p>
            <a:endParaRPr lang="en-US" dirty="0"/>
          </a:p>
        </p:txBody>
      </p:sp>
      <p:sp>
        <p:nvSpPr>
          <p:cNvPr id="6" name="Rectangle 5"/>
          <p:cNvSpPr/>
          <p:nvPr/>
        </p:nvSpPr>
        <p:spPr>
          <a:xfrm>
            <a:off x="914400" y="5486400"/>
            <a:ext cx="2191375" cy="369332"/>
          </a:xfrm>
          <a:prstGeom prst="rect">
            <a:avLst/>
          </a:prstGeom>
        </p:spPr>
        <p:txBody>
          <a:bodyPr wrap="none">
            <a:spAutoFit/>
          </a:bodyPr>
          <a:lstStyle/>
          <a:p>
            <a:r>
              <a:rPr lang="en-US" dirty="0" err="1" smtClean="0"/>
              <a:t>Youtube</a:t>
            </a:r>
            <a:r>
              <a:rPr lang="en-US" dirty="0" smtClean="0"/>
              <a:t> Visualization</a:t>
            </a:r>
            <a:endParaRPr lang="en-US" dirty="0"/>
          </a:p>
        </p:txBody>
      </p:sp>
      <p:sp>
        <p:nvSpPr>
          <p:cNvPr id="7" name="Rectangle 6"/>
          <p:cNvSpPr/>
          <p:nvPr/>
        </p:nvSpPr>
        <p:spPr>
          <a:xfrm>
            <a:off x="457200" y="274638"/>
            <a:ext cx="5380650" cy="369332"/>
          </a:xfrm>
          <a:prstGeom prst="rect">
            <a:avLst/>
          </a:prstGeom>
        </p:spPr>
        <p:txBody>
          <a:bodyPr wrap="none">
            <a:spAutoFit/>
          </a:bodyPr>
          <a:lstStyle/>
          <a:p>
            <a:r>
              <a:rPr lang="en-US" dirty="0" smtClean="0"/>
              <a:t>Subject Matter : </a:t>
            </a:r>
            <a:r>
              <a:rPr lang="en-US" dirty="0" err="1" smtClean="0"/>
              <a:t>Youtube</a:t>
            </a:r>
            <a:r>
              <a:rPr lang="en-US" dirty="0" smtClean="0"/>
              <a:t> Video Upload </a:t>
            </a:r>
            <a:r>
              <a:rPr lang="en-US" dirty="0" err="1" smtClean="0"/>
              <a:t>Amout</a:t>
            </a:r>
            <a:r>
              <a:rPr lang="en-US" dirty="0" smtClean="0"/>
              <a:t> per time</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128002" name="Picture 2"/>
          <p:cNvPicPr>
            <a:picLocks noChangeAspect="1" noChangeArrowheads="1"/>
          </p:cNvPicPr>
          <p:nvPr/>
        </p:nvPicPr>
        <p:blipFill>
          <a:blip r:embed="rId3"/>
          <a:srcRect/>
          <a:stretch>
            <a:fillRect/>
          </a:stretch>
        </p:blipFill>
        <p:spPr bwMode="auto">
          <a:xfrm>
            <a:off x="5422292" y="274638"/>
            <a:ext cx="3264508" cy="6224588"/>
          </a:xfrm>
          <a:prstGeom prst="rect">
            <a:avLst/>
          </a:prstGeom>
          <a:noFill/>
          <a:ln w="9525">
            <a:noFill/>
            <a:miter lim="800000"/>
            <a:headEnd/>
            <a:tailEnd/>
          </a:ln>
          <a:effectLst/>
        </p:spPr>
      </p:pic>
      <p:sp>
        <p:nvSpPr>
          <p:cNvPr id="7" name="Rectangle 6"/>
          <p:cNvSpPr/>
          <p:nvPr/>
        </p:nvSpPr>
        <p:spPr>
          <a:xfrm>
            <a:off x="1716942" y="5791200"/>
            <a:ext cx="3617058" cy="369332"/>
          </a:xfrm>
          <a:prstGeom prst="rect">
            <a:avLst/>
          </a:prstGeom>
        </p:spPr>
        <p:txBody>
          <a:bodyPr wrap="none">
            <a:spAutoFit/>
          </a:bodyPr>
          <a:lstStyle/>
          <a:p>
            <a:r>
              <a:rPr lang="en-US" dirty="0" smtClean="0">
                <a:hlinkClick r:id="rId4"/>
              </a:rPr>
              <a:t>http://www.oguzakin.com/ill10.</a:t>
            </a:r>
            <a:r>
              <a:rPr lang="en-US" dirty="0" smtClean="0">
                <a:hlinkClick r:id="rId4"/>
              </a:rPr>
              <a:t>html</a:t>
            </a:r>
            <a:endParaRPr lang="en-US" dirty="0" smtClean="0"/>
          </a:p>
          <a:p>
            <a:endParaRPr lang="en-US" dirty="0"/>
          </a:p>
        </p:txBody>
      </p:sp>
      <p:sp>
        <p:nvSpPr>
          <p:cNvPr id="8" name="Rectangle 7"/>
          <p:cNvSpPr/>
          <p:nvPr/>
        </p:nvSpPr>
        <p:spPr>
          <a:xfrm>
            <a:off x="3382175" y="5486400"/>
            <a:ext cx="2040117" cy="369332"/>
          </a:xfrm>
          <a:prstGeom prst="rect">
            <a:avLst/>
          </a:prstGeom>
        </p:spPr>
        <p:txBody>
          <a:bodyPr wrap="none">
            <a:spAutoFit/>
          </a:bodyPr>
          <a:lstStyle/>
          <a:p>
            <a:r>
              <a:rPr lang="en-US" dirty="0" smtClean="0"/>
              <a:t>Timeline, </a:t>
            </a:r>
            <a:r>
              <a:rPr lang="en-US" dirty="0" err="1" smtClean="0"/>
              <a:t>Oguz</a:t>
            </a:r>
            <a:r>
              <a:rPr lang="en-US" dirty="0" smtClean="0"/>
              <a:t> Akin</a:t>
            </a:r>
            <a:endParaRPr lang="en-US" dirty="0"/>
          </a:p>
        </p:txBody>
      </p:sp>
      <p:sp>
        <p:nvSpPr>
          <p:cNvPr id="9" name="Rectangle 8"/>
          <p:cNvSpPr/>
          <p:nvPr/>
        </p:nvSpPr>
        <p:spPr>
          <a:xfrm>
            <a:off x="457200" y="274638"/>
            <a:ext cx="4275529" cy="369332"/>
          </a:xfrm>
          <a:prstGeom prst="rect">
            <a:avLst/>
          </a:prstGeom>
        </p:spPr>
        <p:txBody>
          <a:bodyPr wrap="none">
            <a:spAutoFit/>
          </a:bodyPr>
          <a:lstStyle/>
          <a:p>
            <a:r>
              <a:rPr lang="en-US" dirty="0" smtClean="0"/>
              <a:t>Subject Matter : Timeline of Personal Issues</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2-03-15 at 7.35.56 AM.png"/>
          <p:cNvPicPr>
            <a:picLocks noGrp="1" noChangeAspect="1"/>
          </p:cNvPicPr>
          <p:nvPr>
            <p:ph idx="1"/>
          </p:nvPr>
        </p:nvPicPr>
        <p:blipFill>
          <a:blip r:embed="rId2"/>
          <a:stretch>
            <a:fillRect/>
          </a:stretch>
        </p:blipFill>
        <p:spPr>
          <a:xfrm>
            <a:off x="1206790" y="1219200"/>
            <a:ext cx="6730419" cy="4525963"/>
          </a:xfrm>
        </p:spPr>
      </p:pic>
      <p:sp>
        <p:nvSpPr>
          <p:cNvPr id="4" name="Rectangle 3"/>
          <p:cNvSpPr/>
          <p:nvPr/>
        </p:nvSpPr>
        <p:spPr>
          <a:xfrm>
            <a:off x="457200" y="6183868"/>
            <a:ext cx="2787943" cy="369332"/>
          </a:xfrm>
          <a:prstGeom prst="rect">
            <a:avLst/>
          </a:prstGeom>
        </p:spPr>
        <p:txBody>
          <a:bodyPr wrap="none">
            <a:spAutoFit/>
          </a:bodyPr>
          <a:lstStyle/>
          <a:p>
            <a:r>
              <a:rPr lang="en-US" dirty="0" smtClean="0">
                <a:hlinkClick r:id="rId3"/>
              </a:rPr>
              <a:t>http://www.bloodsignal.ca</a:t>
            </a:r>
            <a:r>
              <a:rPr lang="en-US" dirty="0" smtClean="0">
                <a:hlinkClick r:id="rId3"/>
              </a:rPr>
              <a:t>/</a:t>
            </a:r>
            <a:endParaRPr lang="en-US" dirty="0" smtClean="0"/>
          </a:p>
          <a:p>
            <a:endParaRPr lang="en-US" dirty="0"/>
          </a:p>
        </p:txBody>
      </p:sp>
      <p:sp>
        <p:nvSpPr>
          <p:cNvPr id="6" name="Rectangle 5"/>
          <p:cNvSpPr/>
          <p:nvPr/>
        </p:nvSpPr>
        <p:spPr>
          <a:xfrm>
            <a:off x="457200" y="274638"/>
            <a:ext cx="4081090" cy="369332"/>
          </a:xfrm>
          <a:prstGeom prst="rect">
            <a:avLst/>
          </a:prstGeom>
        </p:spPr>
        <p:txBody>
          <a:bodyPr wrap="none">
            <a:spAutoFit/>
          </a:bodyPr>
          <a:lstStyle/>
          <a:p>
            <a:r>
              <a:rPr lang="en-US" dirty="0" smtClean="0"/>
              <a:t>Subject Matter : Need for Blood Donation</a:t>
            </a:r>
            <a:endParaRPr lang="en-US" dirty="0"/>
          </a:p>
        </p:txBody>
      </p:sp>
      <p:sp>
        <p:nvSpPr>
          <p:cNvPr id="7" name="Rectangle 6"/>
          <p:cNvSpPr/>
          <p:nvPr/>
        </p:nvSpPr>
        <p:spPr>
          <a:xfrm>
            <a:off x="609600" y="5855732"/>
            <a:ext cx="2467405" cy="369332"/>
          </a:xfrm>
          <a:prstGeom prst="rect">
            <a:avLst/>
          </a:prstGeom>
        </p:spPr>
        <p:txBody>
          <a:bodyPr wrap="none">
            <a:spAutoFit/>
          </a:bodyPr>
          <a:lstStyle/>
          <a:p>
            <a:r>
              <a:rPr lang="en-US" dirty="0" smtClean="0"/>
              <a:t>Canadian Blood Services</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2-03-15 at 7.43.45 AM.png"/>
          <p:cNvPicPr>
            <a:picLocks noGrp="1" noChangeAspect="1"/>
          </p:cNvPicPr>
          <p:nvPr>
            <p:ph idx="1"/>
          </p:nvPr>
        </p:nvPicPr>
        <p:blipFill>
          <a:blip r:embed="rId2"/>
          <a:stretch>
            <a:fillRect/>
          </a:stretch>
        </p:blipFill>
        <p:spPr>
          <a:xfrm>
            <a:off x="1023699" y="1036637"/>
            <a:ext cx="7096601" cy="4525963"/>
          </a:xfrm>
        </p:spPr>
      </p:pic>
      <p:sp>
        <p:nvSpPr>
          <p:cNvPr id="5" name="Rectangle 4"/>
          <p:cNvSpPr/>
          <p:nvPr/>
        </p:nvSpPr>
        <p:spPr>
          <a:xfrm>
            <a:off x="457200" y="6126163"/>
            <a:ext cx="8458200" cy="369332"/>
          </a:xfrm>
          <a:prstGeom prst="rect">
            <a:avLst/>
          </a:prstGeom>
        </p:spPr>
        <p:txBody>
          <a:bodyPr wrap="square">
            <a:spAutoFit/>
          </a:bodyPr>
          <a:lstStyle/>
          <a:p>
            <a:r>
              <a:rPr lang="en-US" dirty="0" smtClean="0">
                <a:hlinkClick r:id="rId3"/>
              </a:rPr>
              <a:t>http://slaveryfootprint.org/survey</a:t>
            </a:r>
            <a:r>
              <a:rPr lang="en-US" dirty="0" smtClean="0">
                <a:hlinkClick r:id="rId3"/>
              </a:rPr>
              <a:t>/</a:t>
            </a:r>
            <a:endParaRPr lang="en-US" dirty="0" smtClean="0"/>
          </a:p>
          <a:p>
            <a:endParaRPr lang="en-US" dirty="0"/>
          </a:p>
        </p:txBody>
      </p:sp>
      <p:sp>
        <p:nvSpPr>
          <p:cNvPr id="7" name="Rectangle 6"/>
          <p:cNvSpPr/>
          <p:nvPr/>
        </p:nvSpPr>
        <p:spPr>
          <a:xfrm>
            <a:off x="609600" y="5855732"/>
            <a:ext cx="1780430" cy="369332"/>
          </a:xfrm>
          <a:prstGeom prst="rect">
            <a:avLst/>
          </a:prstGeom>
        </p:spPr>
        <p:txBody>
          <a:bodyPr wrap="none">
            <a:spAutoFit/>
          </a:bodyPr>
          <a:lstStyle/>
          <a:p>
            <a:r>
              <a:rPr lang="en-US" dirty="0" smtClean="0"/>
              <a:t>Slavery Footprint</a:t>
            </a:r>
            <a:endParaRPr lang="en-US" dirty="0"/>
          </a:p>
        </p:txBody>
      </p:sp>
      <p:sp>
        <p:nvSpPr>
          <p:cNvPr id="8" name="Rectangle 7"/>
          <p:cNvSpPr/>
          <p:nvPr/>
        </p:nvSpPr>
        <p:spPr>
          <a:xfrm>
            <a:off x="457200" y="274638"/>
            <a:ext cx="3342043" cy="369332"/>
          </a:xfrm>
          <a:prstGeom prst="rect">
            <a:avLst/>
          </a:prstGeom>
        </p:spPr>
        <p:txBody>
          <a:bodyPr wrap="none">
            <a:spAutoFit/>
          </a:bodyPr>
          <a:lstStyle/>
          <a:p>
            <a:r>
              <a:rPr lang="en-US" dirty="0" smtClean="0"/>
              <a:t>Subject Matter : </a:t>
            </a:r>
            <a:r>
              <a:rPr lang="en-US" smtClean="0"/>
              <a:t>Slavery Footprint</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2"/>
          <a:srcRect/>
          <a:stretch>
            <a:fillRect/>
          </a:stretch>
        </p:blipFill>
        <p:spPr bwMode="auto">
          <a:xfrm>
            <a:off x="278601" y="762000"/>
            <a:ext cx="8586798" cy="53256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Lines </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108546" name="Picture 2"/>
          <p:cNvPicPr>
            <a:picLocks noChangeAspect="1" noChangeArrowheads="1"/>
          </p:cNvPicPr>
          <p:nvPr/>
        </p:nvPicPr>
        <p:blipFill>
          <a:blip r:embed="rId3"/>
          <a:srcRect/>
          <a:stretch>
            <a:fillRect/>
          </a:stretch>
        </p:blipFill>
        <p:spPr bwMode="auto">
          <a:xfrm>
            <a:off x="457200" y="1021696"/>
            <a:ext cx="5029200" cy="4930588"/>
          </a:xfrm>
          <a:prstGeom prst="rect">
            <a:avLst/>
          </a:prstGeom>
          <a:noFill/>
          <a:ln w="9525">
            <a:noFill/>
            <a:miter lim="800000"/>
            <a:headEnd/>
            <a:tailEnd/>
          </a:ln>
          <a:effectLst/>
        </p:spPr>
      </p:pic>
      <p:sp>
        <p:nvSpPr>
          <p:cNvPr id="7" name="Rectangle 6"/>
          <p:cNvSpPr/>
          <p:nvPr/>
        </p:nvSpPr>
        <p:spPr>
          <a:xfrm>
            <a:off x="457200" y="6153834"/>
            <a:ext cx="8229600" cy="369332"/>
          </a:xfrm>
          <a:prstGeom prst="rect">
            <a:avLst/>
          </a:prstGeom>
        </p:spPr>
        <p:txBody>
          <a:bodyPr wrap="square">
            <a:spAutoFit/>
          </a:bodyPr>
          <a:lstStyle/>
          <a:p>
            <a:r>
              <a:rPr lang="en-US" dirty="0" smtClean="0">
                <a:hlinkClick r:id="rId4"/>
              </a:rPr>
              <a:t>http://www.eroonkang.com/projects/The-System-Mapped-</a:t>
            </a:r>
            <a:r>
              <a:rPr lang="en-US" dirty="0" smtClean="0">
                <a:hlinkClick r:id="rId4"/>
              </a:rPr>
              <a:t>Out/</a:t>
            </a:r>
            <a:endParaRPr lang="en-US" dirty="0" smtClean="0"/>
          </a:p>
          <a:p>
            <a:endParaRPr lang="en-US" dirty="0"/>
          </a:p>
        </p:txBody>
      </p:sp>
      <p:sp>
        <p:nvSpPr>
          <p:cNvPr id="8" name="Rectangle 7"/>
          <p:cNvSpPr/>
          <p:nvPr/>
        </p:nvSpPr>
        <p:spPr>
          <a:xfrm>
            <a:off x="6151092" y="4724400"/>
            <a:ext cx="2535708" cy="369332"/>
          </a:xfrm>
          <a:prstGeom prst="rect">
            <a:avLst/>
          </a:prstGeom>
        </p:spPr>
        <p:txBody>
          <a:bodyPr wrap="none">
            <a:spAutoFit/>
          </a:bodyPr>
          <a:lstStyle/>
          <a:p>
            <a:r>
              <a:rPr lang="en-US" dirty="0" smtClean="0"/>
              <a:t>The system, Mapped Out</a:t>
            </a:r>
            <a:endParaRPr lang="en-US" dirty="0"/>
          </a:p>
        </p:txBody>
      </p:sp>
      <p:sp>
        <p:nvSpPr>
          <p:cNvPr id="9" name="Rectangle 8"/>
          <p:cNvSpPr/>
          <p:nvPr/>
        </p:nvSpPr>
        <p:spPr>
          <a:xfrm>
            <a:off x="457200" y="274638"/>
            <a:ext cx="6506909" cy="369332"/>
          </a:xfrm>
          <a:prstGeom prst="rect">
            <a:avLst/>
          </a:prstGeom>
        </p:spPr>
        <p:txBody>
          <a:bodyPr wrap="none">
            <a:spAutoFit/>
          </a:bodyPr>
          <a:lstStyle/>
          <a:p>
            <a:r>
              <a:rPr lang="en-US" dirty="0" smtClean="0"/>
              <a:t>Subject Matter : Geographically track the money spending of myself</a:t>
            </a:r>
            <a:endParaRPr lang="en-US" dirty="0"/>
          </a:p>
        </p:txBody>
      </p:sp>
      <p:sp>
        <p:nvSpPr>
          <p:cNvPr id="10" name="Rectangle 9"/>
          <p:cNvSpPr/>
          <p:nvPr/>
        </p:nvSpPr>
        <p:spPr>
          <a:xfrm>
            <a:off x="6303492" y="5246132"/>
            <a:ext cx="1247645" cy="369332"/>
          </a:xfrm>
          <a:prstGeom prst="rect">
            <a:avLst/>
          </a:prstGeom>
        </p:spPr>
        <p:txBody>
          <a:bodyPr wrap="none">
            <a:spAutoFit/>
          </a:bodyPr>
          <a:lstStyle/>
          <a:p>
            <a:r>
              <a:rPr lang="en-US" dirty="0" err="1" smtClean="0"/>
              <a:t>Eroon</a:t>
            </a:r>
            <a:r>
              <a:rPr lang="en-US" dirty="0" smtClean="0"/>
              <a:t> Kang</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570" name="Picture 2"/>
          <p:cNvPicPr>
            <a:picLocks noChangeAspect="1" noChangeArrowheads="1"/>
          </p:cNvPicPr>
          <p:nvPr/>
        </p:nvPicPr>
        <p:blipFill>
          <a:blip r:embed="rId2"/>
          <a:srcRect/>
          <a:stretch>
            <a:fillRect/>
          </a:stretch>
        </p:blipFill>
        <p:spPr bwMode="auto">
          <a:xfrm>
            <a:off x="228600" y="274638"/>
            <a:ext cx="8153400" cy="5435600"/>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457200" y="6211669"/>
            <a:ext cx="8229600" cy="369332"/>
          </a:xfrm>
          <a:prstGeom prst="rect">
            <a:avLst/>
          </a:prstGeom>
        </p:spPr>
        <p:txBody>
          <a:bodyPr wrap="square">
            <a:spAutoFit/>
          </a:bodyPr>
          <a:lstStyle/>
          <a:p>
            <a:r>
              <a:rPr lang="en-US" dirty="0" smtClean="0">
                <a:hlinkClick r:id="rId3"/>
              </a:rPr>
              <a:t>http://www.moma.org/interactives/exhibitions/2008/elasticmind</a:t>
            </a:r>
            <a:r>
              <a:rPr lang="en-US" dirty="0" smtClean="0">
                <a:hlinkClick r:id="rId3"/>
              </a:rPr>
              <a:t>/</a:t>
            </a:r>
            <a:endParaRPr lang="en-US" dirty="0" smtClean="0"/>
          </a:p>
          <a:p>
            <a:endParaRPr lang="en-US" dirty="0"/>
          </a:p>
        </p:txBody>
      </p:sp>
      <p:sp>
        <p:nvSpPr>
          <p:cNvPr id="5" name="Rectangle 4"/>
          <p:cNvSpPr/>
          <p:nvPr/>
        </p:nvSpPr>
        <p:spPr>
          <a:xfrm>
            <a:off x="457200" y="5756831"/>
            <a:ext cx="3133866" cy="369332"/>
          </a:xfrm>
          <a:prstGeom prst="rect">
            <a:avLst/>
          </a:prstGeom>
        </p:spPr>
        <p:txBody>
          <a:bodyPr wrap="none">
            <a:spAutoFit/>
          </a:bodyPr>
          <a:lstStyle/>
          <a:p>
            <a:r>
              <a:rPr lang="en-US" dirty="0" err="1" smtClean="0"/>
              <a:t>Moma</a:t>
            </a:r>
            <a:r>
              <a:rPr lang="en-US" dirty="0" smtClean="0"/>
              <a:t>, Design and Elastic Mind</a:t>
            </a:r>
            <a:endParaRPr lang="en-US" dirty="0"/>
          </a:p>
        </p:txBody>
      </p:sp>
      <p:pic>
        <p:nvPicPr>
          <p:cNvPr id="9" name="Content Placeholder 8" descr="Screen shot 2012-03-09 at 1.12.19 PM.png"/>
          <p:cNvPicPr>
            <a:picLocks noGrp="1" noChangeAspect="1"/>
          </p:cNvPicPr>
          <p:nvPr>
            <p:ph idx="1"/>
          </p:nvPr>
        </p:nvPicPr>
        <p:blipFill>
          <a:blip r:embed="rId4"/>
          <a:stretch>
            <a:fillRect/>
          </a:stretch>
        </p:blipFill>
        <p:spPr>
          <a:xfrm>
            <a:off x="457200" y="762000"/>
            <a:ext cx="8226068" cy="4525963"/>
          </a:xfrm>
        </p:spPr>
      </p:pic>
      <p:sp>
        <p:nvSpPr>
          <p:cNvPr id="10" name="Rectangle 9"/>
          <p:cNvSpPr/>
          <p:nvPr/>
        </p:nvSpPr>
        <p:spPr>
          <a:xfrm>
            <a:off x="457200" y="274638"/>
            <a:ext cx="4442242" cy="369332"/>
          </a:xfrm>
          <a:prstGeom prst="rect">
            <a:avLst/>
          </a:prstGeom>
        </p:spPr>
        <p:txBody>
          <a:bodyPr wrap="none">
            <a:spAutoFit/>
          </a:bodyPr>
          <a:lstStyle/>
          <a:p>
            <a:r>
              <a:rPr lang="en-US" dirty="0" smtClean="0"/>
              <a:t>Subject Matter : Relationships of the Subjects</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image343.jpeg"/>
          <p:cNvPicPr>
            <a:picLocks noGrp="1" noChangeAspect="1"/>
          </p:cNvPicPr>
          <p:nvPr>
            <p:ph idx="1"/>
          </p:nvPr>
        </p:nvPicPr>
        <p:blipFill>
          <a:blip r:embed="rId3"/>
          <a:srcRect b="37261"/>
          <a:stretch>
            <a:fillRect/>
          </a:stretch>
        </p:blipFill>
        <p:spPr>
          <a:xfrm>
            <a:off x="3290809" y="682566"/>
            <a:ext cx="5395991" cy="5074265"/>
          </a:xfrm>
        </p:spPr>
      </p:pic>
      <p:pic>
        <p:nvPicPr>
          <p:cNvPr id="125954" name="Picture 2"/>
          <p:cNvPicPr>
            <a:picLocks noChangeAspect="1" noChangeArrowheads="1"/>
          </p:cNvPicPr>
          <p:nvPr/>
        </p:nvPicPr>
        <p:blipFill>
          <a:blip r:embed="rId4"/>
          <a:srcRect/>
          <a:stretch>
            <a:fillRect/>
          </a:stretch>
        </p:blipFill>
        <p:spPr bwMode="auto">
          <a:xfrm>
            <a:off x="457200" y="808166"/>
            <a:ext cx="1902324" cy="5715000"/>
          </a:xfrm>
          <a:prstGeom prst="rect">
            <a:avLst/>
          </a:prstGeom>
          <a:noFill/>
          <a:ln w="9525">
            <a:noFill/>
            <a:miter lim="800000"/>
            <a:headEnd/>
            <a:tailEnd/>
          </a:ln>
          <a:effectLst/>
        </p:spPr>
      </p:pic>
      <p:sp>
        <p:nvSpPr>
          <p:cNvPr id="6" name="Rectangle 5"/>
          <p:cNvSpPr/>
          <p:nvPr/>
        </p:nvSpPr>
        <p:spPr>
          <a:xfrm>
            <a:off x="3429000" y="5756831"/>
            <a:ext cx="2998387" cy="369332"/>
          </a:xfrm>
          <a:prstGeom prst="rect">
            <a:avLst/>
          </a:prstGeom>
        </p:spPr>
        <p:txBody>
          <a:bodyPr wrap="none">
            <a:spAutoFit/>
          </a:bodyPr>
          <a:lstStyle/>
          <a:p>
            <a:r>
              <a:rPr lang="en-US" dirty="0" smtClean="0"/>
              <a:t>Visual </a:t>
            </a:r>
            <a:r>
              <a:rPr lang="en-US" dirty="0" err="1" smtClean="0"/>
              <a:t>Geneology</a:t>
            </a:r>
            <a:r>
              <a:rPr lang="en-US" dirty="0" smtClean="0"/>
              <a:t>, </a:t>
            </a:r>
            <a:r>
              <a:rPr lang="en-US" dirty="0" err="1" smtClean="0"/>
              <a:t>Jinwan</a:t>
            </a:r>
            <a:r>
              <a:rPr lang="en-US" dirty="0" smtClean="0"/>
              <a:t> Park</a:t>
            </a:r>
            <a:endParaRPr lang="en-US" dirty="0"/>
          </a:p>
        </p:txBody>
      </p:sp>
      <p:sp>
        <p:nvSpPr>
          <p:cNvPr id="8" name="Rectangle 7"/>
          <p:cNvSpPr/>
          <p:nvPr/>
        </p:nvSpPr>
        <p:spPr>
          <a:xfrm>
            <a:off x="3290808" y="6153834"/>
            <a:ext cx="5395991" cy="369332"/>
          </a:xfrm>
          <a:prstGeom prst="rect">
            <a:avLst/>
          </a:prstGeom>
        </p:spPr>
        <p:txBody>
          <a:bodyPr wrap="square">
            <a:spAutoFit/>
          </a:bodyPr>
          <a:lstStyle/>
          <a:p>
            <a:r>
              <a:rPr lang="en-US" dirty="0" smtClean="0">
                <a:hlinkClick r:id="rId5"/>
              </a:rPr>
              <a:t>http://fma.cau.ac.kr/park_web/index.files/Page305.</a:t>
            </a:r>
            <a:r>
              <a:rPr lang="en-US" dirty="0" smtClean="0">
                <a:hlinkClick r:id="rId5"/>
              </a:rPr>
              <a:t>htm</a:t>
            </a:r>
            <a:endParaRPr lang="en-US" dirty="0" smtClean="0"/>
          </a:p>
          <a:p>
            <a:endParaRPr lang="en-US" dirty="0"/>
          </a:p>
        </p:txBody>
      </p:sp>
      <p:sp>
        <p:nvSpPr>
          <p:cNvPr id="9" name="Rectangle 8"/>
          <p:cNvSpPr/>
          <p:nvPr/>
        </p:nvSpPr>
        <p:spPr>
          <a:xfrm>
            <a:off x="457200" y="274638"/>
            <a:ext cx="2809032" cy="369332"/>
          </a:xfrm>
          <a:prstGeom prst="rect">
            <a:avLst/>
          </a:prstGeom>
        </p:spPr>
        <p:txBody>
          <a:bodyPr wrap="none">
            <a:spAutoFit/>
          </a:bodyPr>
          <a:lstStyle/>
          <a:p>
            <a:r>
              <a:rPr lang="en-US" dirty="0" smtClean="0"/>
              <a:t>Subject Matter : Family Tree</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Graph /timeline</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162818" name="Picture 2"/>
          <p:cNvPicPr>
            <a:picLocks noChangeAspect="1" noChangeArrowheads="1"/>
          </p:cNvPicPr>
          <p:nvPr/>
        </p:nvPicPr>
        <p:blipFill>
          <a:blip r:embed="rId3"/>
          <a:srcRect/>
          <a:stretch>
            <a:fillRect/>
          </a:stretch>
        </p:blipFill>
        <p:spPr bwMode="auto">
          <a:xfrm>
            <a:off x="914400" y="1417638"/>
            <a:ext cx="7620000" cy="3810000"/>
          </a:xfrm>
          <a:prstGeom prst="rect">
            <a:avLst/>
          </a:prstGeom>
          <a:noFill/>
          <a:ln w="9525">
            <a:noFill/>
            <a:miter lim="800000"/>
            <a:headEnd/>
            <a:tailEnd/>
          </a:ln>
          <a:effectLst/>
        </p:spPr>
      </p:pic>
      <p:sp>
        <p:nvSpPr>
          <p:cNvPr id="7" name="Rectangle 6"/>
          <p:cNvSpPr/>
          <p:nvPr/>
        </p:nvSpPr>
        <p:spPr>
          <a:xfrm>
            <a:off x="457200" y="6126163"/>
            <a:ext cx="5046574" cy="369332"/>
          </a:xfrm>
          <a:prstGeom prst="rect">
            <a:avLst/>
          </a:prstGeom>
        </p:spPr>
        <p:txBody>
          <a:bodyPr wrap="none">
            <a:spAutoFit/>
          </a:bodyPr>
          <a:lstStyle/>
          <a:p>
            <a:r>
              <a:rPr lang="en-US" dirty="0" smtClean="0">
                <a:hlinkClick r:id="rId4"/>
              </a:rPr>
              <a:t>http://lab.softwarestudies.com/p/research_14.html</a:t>
            </a:r>
            <a:endParaRPr lang="en-US" dirty="0" smtClean="0"/>
          </a:p>
          <a:p>
            <a:endParaRPr lang="en-US" dirty="0"/>
          </a:p>
        </p:txBody>
      </p:sp>
      <p:sp>
        <p:nvSpPr>
          <p:cNvPr id="8" name="Rectangle 7"/>
          <p:cNvSpPr/>
          <p:nvPr/>
        </p:nvSpPr>
        <p:spPr>
          <a:xfrm>
            <a:off x="457200" y="5756831"/>
            <a:ext cx="5450981" cy="369332"/>
          </a:xfrm>
          <a:prstGeom prst="rect">
            <a:avLst/>
          </a:prstGeom>
        </p:spPr>
        <p:txBody>
          <a:bodyPr wrap="none">
            <a:spAutoFit/>
          </a:bodyPr>
          <a:lstStyle/>
          <a:p>
            <a:r>
              <a:rPr lang="en-US" dirty="0" smtClean="0"/>
              <a:t>Time Magazine Covers, Software Studies (Lev </a:t>
            </a:r>
            <a:r>
              <a:rPr lang="en-US" dirty="0" err="1" smtClean="0"/>
              <a:t>Manovich</a:t>
            </a:r>
            <a:r>
              <a:rPr lang="en-US" dirty="0" smtClean="0"/>
              <a:t>)</a:t>
            </a:r>
            <a:endParaRPr lang="en-US" dirty="0"/>
          </a:p>
        </p:txBody>
      </p:sp>
      <p:sp>
        <p:nvSpPr>
          <p:cNvPr id="9" name="Rectangle 8"/>
          <p:cNvSpPr/>
          <p:nvPr/>
        </p:nvSpPr>
        <p:spPr>
          <a:xfrm>
            <a:off x="457200" y="274638"/>
            <a:ext cx="3759638" cy="369332"/>
          </a:xfrm>
          <a:prstGeom prst="rect">
            <a:avLst/>
          </a:prstGeom>
        </p:spPr>
        <p:txBody>
          <a:bodyPr wrap="none">
            <a:spAutoFit/>
          </a:bodyPr>
          <a:lstStyle/>
          <a:p>
            <a:r>
              <a:rPr lang="en-US" dirty="0" smtClean="0"/>
              <a:t>Subject Matter : Time Magazine Cover</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7" name="Rectangle 6"/>
          <p:cNvSpPr/>
          <p:nvPr/>
        </p:nvSpPr>
        <p:spPr>
          <a:xfrm>
            <a:off x="457200" y="6126163"/>
            <a:ext cx="5046574" cy="369332"/>
          </a:xfrm>
          <a:prstGeom prst="rect">
            <a:avLst/>
          </a:prstGeom>
        </p:spPr>
        <p:txBody>
          <a:bodyPr wrap="none">
            <a:spAutoFit/>
          </a:bodyPr>
          <a:lstStyle/>
          <a:p>
            <a:r>
              <a:rPr lang="en-US" dirty="0" smtClean="0">
                <a:hlinkClick r:id="rId3"/>
              </a:rPr>
              <a:t>http://lab.softwarestudies.com/p/research_14.html</a:t>
            </a:r>
            <a:endParaRPr lang="en-US" dirty="0" smtClean="0"/>
          </a:p>
          <a:p>
            <a:endParaRPr lang="en-US" dirty="0"/>
          </a:p>
        </p:txBody>
      </p:sp>
      <p:sp>
        <p:nvSpPr>
          <p:cNvPr id="8" name="Rectangle 7"/>
          <p:cNvSpPr/>
          <p:nvPr/>
        </p:nvSpPr>
        <p:spPr>
          <a:xfrm>
            <a:off x="457200" y="5756831"/>
            <a:ext cx="4278222" cy="369332"/>
          </a:xfrm>
          <a:prstGeom prst="rect">
            <a:avLst/>
          </a:prstGeom>
        </p:spPr>
        <p:txBody>
          <a:bodyPr wrap="none">
            <a:spAutoFit/>
          </a:bodyPr>
          <a:lstStyle/>
          <a:p>
            <a:r>
              <a:rPr lang="en-US" dirty="0" smtClean="0"/>
              <a:t>Mondrian, Software Studies (Lev </a:t>
            </a:r>
            <a:r>
              <a:rPr lang="en-US" dirty="0" err="1" smtClean="0"/>
              <a:t>Manovich</a:t>
            </a:r>
            <a:r>
              <a:rPr lang="en-US" dirty="0" smtClean="0"/>
              <a:t>)</a:t>
            </a:r>
            <a:endParaRPr lang="en-US" dirty="0"/>
          </a:p>
        </p:txBody>
      </p:sp>
      <p:sp>
        <p:nvSpPr>
          <p:cNvPr id="9" name="Rectangle 8"/>
          <p:cNvSpPr/>
          <p:nvPr/>
        </p:nvSpPr>
        <p:spPr>
          <a:xfrm>
            <a:off x="457200" y="274638"/>
            <a:ext cx="3483045" cy="369332"/>
          </a:xfrm>
          <a:prstGeom prst="rect">
            <a:avLst/>
          </a:prstGeom>
        </p:spPr>
        <p:txBody>
          <a:bodyPr wrap="none">
            <a:spAutoFit/>
          </a:bodyPr>
          <a:lstStyle/>
          <a:p>
            <a:r>
              <a:rPr lang="en-US" dirty="0" smtClean="0"/>
              <a:t>Subject Matter : Mondrian Painting</a:t>
            </a:r>
            <a:endParaRPr lang="en-US" dirty="0"/>
          </a:p>
        </p:txBody>
      </p:sp>
      <p:pic>
        <p:nvPicPr>
          <p:cNvPr id="12" name="Content Placeholder 11" descr="3437167792_3f0bcb529b_b.jpg"/>
          <p:cNvPicPr>
            <a:picLocks noGrp="1" noChangeAspect="1"/>
          </p:cNvPicPr>
          <p:nvPr>
            <p:ph idx="1"/>
          </p:nvPr>
        </p:nvPicPr>
        <p:blipFill>
          <a:blip r:embed="rId4"/>
          <a:stretch>
            <a:fillRect/>
          </a:stretch>
        </p:blipFill>
        <p:spPr>
          <a:xfrm>
            <a:off x="773159" y="914400"/>
            <a:ext cx="7597682" cy="4525963"/>
          </a:xfrm>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 name="Content Placeholder 9" descr="3910311842_91d815a68e_b.jpg"/>
          <p:cNvPicPr>
            <a:picLocks noGrp="1" noChangeAspect="1"/>
          </p:cNvPicPr>
          <p:nvPr>
            <p:ph idx="1"/>
          </p:nvPr>
        </p:nvPicPr>
        <p:blipFill>
          <a:blip r:embed="rId3"/>
          <a:stretch>
            <a:fillRect/>
          </a:stretch>
        </p:blipFill>
        <p:spPr>
          <a:xfrm>
            <a:off x="457200" y="2215654"/>
            <a:ext cx="8229600" cy="3295055"/>
          </a:xfrm>
        </p:spPr>
      </p:pic>
      <p:sp>
        <p:nvSpPr>
          <p:cNvPr id="7" name="Rectangle 6"/>
          <p:cNvSpPr/>
          <p:nvPr/>
        </p:nvSpPr>
        <p:spPr>
          <a:xfrm>
            <a:off x="457200" y="6126163"/>
            <a:ext cx="5046574" cy="369332"/>
          </a:xfrm>
          <a:prstGeom prst="rect">
            <a:avLst/>
          </a:prstGeom>
        </p:spPr>
        <p:txBody>
          <a:bodyPr wrap="none">
            <a:spAutoFit/>
          </a:bodyPr>
          <a:lstStyle/>
          <a:p>
            <a:r>
              <a:rPr lang="en-US" dirty="0" smtClean="0">
                <a:hlinkClick r:id="rId4"/>
              </a:rPr>
              <a:t>http://lab.softwarestudies.com/p/research_14.html</a:t>
            </a:r>
            <a:endParaRPr lang="en-US" dirty="0" smtClean="0"/>
          </a:p>
          <a:p>
            <a:endParaRPr lang="en-US" dirty="0"/>
          </a:p>
        </p:txBody>
      </p:sp>
      <p:sp>
        <p:nvSpPr>
          <p:cNvPr id="8" name="Rectangle 7"/>
          <p:cNvSpPr/>
          <p:nvPr/>
        </p:nvSpPr>
        <p:spPr>
          <a:xfrm>
            <a:off x="457200" y="5756831"/>
            <a:ext cx="4016845" cy="369332"/>
          </a:xfrm>
          <a:prstGeom prst="rect">
            <a:avLst/>
          </a:prstGeom>
        </p:spPr>
        <p:txBody>
          <a:bodyPr wrap="none">
            <a:spAutoFit/>
          </a:bodyPr>
          <a:lstStyle/>
          <a:p>
            <a:r>
              <a:rPr lang="en-US" dirty="0" smtClean="0"/>
              <a:t>Google, Software Studies (Lev </a:t>
            </a:r>
            <a:r>
              <a:rPr lang="en-US" dirty="0" err="1" smtClean="0"/>
              <a:t>Manovich</a:t>
            </a:r>
            <a:r>
              <a:rPr lang="en-US" dirty="0" smtClean="0"/>
              <a:t>)</a:t>
            </a:r>
            <a:endParaRPr lang="en-US" dirty="0"/>
          </a:p>
        </p:txBody>
      </p:sp>
      <p:sp>
        <p:nvSpPr>
          <p:cNvPr id="9" name="Rectangle 8"/>
          <p:cNvSpPr/>
          <p:nvPr/>
        </p:nvSpPr>
        <p:spPr>
          <a:xfrm>
            <a:off x="457200" y="274638"/>
            <a:ext cx="2911599" cy="369332"/>
          </a:xfrm>
          <a:prstGeom prst="rect">
            <a:avLst/>
          </a:prstGeom>
        </p:spPr>
        <p:txBody>
          <a:bodyPr wrap="none">
            <a:spAutoFit/>
          </a:bodyPr>
          <a:lstStyle/>
          <a:p>
            <a:r>
              <a:rPr lang="en-US" dirty="0" smtClean="0"/>
              <a:t>Subject Matter : Google Logo</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Map</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Infographic</a:t>
            </a:r>
            <a:r>
              <a:rPr lang="en-US" dirty="0" smtClean="0"/>
              <a:t> VS Data Visualization?</a:t>
            </a:r>
            <a:endParaRPr lang="en-US" dirty="0"/>
          </a:p>
        </p:txBody>
      </p:sp>
      <p:sp>
        <p:nvSpPr>
          <p:cNvPr id="11" name="Content Placeholder 10"/>
          <p:cNvSpPr>
            <a:spLocks noGrp="1"/>
          </p:cNvSpPr>
          <p:nvPr>
            <p:ph sz="half" idx="1"/>
          </p:nvPr>
        </p:nvSpPr>
        <p:spPr>
          <a:xfrm>
            <a:off x="457200" y="1600200"/>
            <a:ext cx="4724400" cy="4525963"/>
          </a:xfrm>
        </p:spPr>
        <p:txBody>
          <a:bodyPr>
            <a:normAutofit fontScale="70000" lnSpcReduction="20000"/>
          </a:bodyPr>
          <a:lstStyle/>
          <a:p>
            <a:pPr>
              <a:buNone/>
            </a:pPr>
            <a:r>
              <a:rPr lang="en-US" b="1" dirty="0" smtClean="0"/>
              <a:t>Data visualization and information visualization</a:t>
            </a:r>
          </a:p>
          <a:p>
            <a:pPr>
              <a:buNone/>
            </a:pPr>
            <a:r>
              <a:rPr lang="en-US" dirty="0" smtClean="0"/>
              <a:t>Any visual representation of data that is:</a:t>
            </a:r>
            <a:endParaRPr lang="en-US" b="1" dirty="0" smtClean="0"/>
          </a:p>
          <a:p>
            <a:pPr>
              <a:buNone/>
            </a:pPr>
            <a:r>
              <a:rPr lang="en-US" dirty="0" smtClean="0"/>
              <a:t> </a:t>
            </a:r>
          </a:p>
          <a:p>
            <a:r>
              <a:rPr lang="en-US" sz="2571" dirty="0" smtClean="0"/>
              <a:t>algorithmically drawn (may have custom touches but is largely rendered with the help of computerized methods);</a:t>
            </a:r>
          </a:p>
          <a:p>
            <a:r>
              <a:rPr lang="en-US" sz="2571" dirty="0" smtClean="0"/>
              <a:t>easy to regenerate with different data (the same form may be repurposed to rep- resent different datasets with similar dimensions or characteristics);</a:t>
            </a:r>
          </a:p>
          <a:p>
            <a:r>
              <a:rPr lang="en-US" sz="2571" dirty="0" smtClean="0"/>
              <a:t>often aesthetically barren (data is not decorated); and</a:t>
            </a:r>
          </a:p>
          <a:p>
            <a:r>
              <a:rPr lang="en-US" sz="2571" dirty="0" smtClean="0"/>
              <a:t>relatively data-rich (large volumes of data are welcome and viable, in contrast to </a:t>
            </a:r>
            <a:r>
              <a:rPr lang="en-US" sz="2571" dirty="0" err="1" smtClean="0"/>
              <a:t>infographics</a:t>
            </a:r>
            <a:r>
              <a:rPr lang="en-US" sz="2571" dirty="0" smtClean="0"/>
              <a:t>).</a:t>
            </a:r>
            <a:endParaRPr lang="en-US" sz="2571" dirty="0"/>
          </a:p>
        </p:txBody>
      </p:sp>
      <p:sp>
        <p:nvSpPr>
          <p:cNvPr id="12" name="Content Placeholder 11"/>
          <p:cNvSpPr>
            <a:spLocks noGrp="1"/>
          </p:cNvSpPr>
          <p:nvPr>
            <p:ph sz="half" idx="2"/>
          </p:nvPr>
        </p:nvSpPr>
        <p:spPr/>
        <p:txBody>
          <a:bodyPr>
            <a:normAutofit fontScale="70000" lnSpcReduction="20000"/>
          </a:bodyPr>
          <a:lstStyle/>
          <a:p>
            <a:endParaRPr lang="en-US"/>
          </a:p>
        </p:txBody>
      </p:sp>
      <p:pic>
        <p:nvPicPr>
          <p:cNvPr id="15362" name="Picture 2"/>
          <p:cNvPicPr>
            <a:picLocks noChangeAspect="1" noChangeArrowheads="1"/>
          </p:cNvPicPr>
          <p:nvPr/>
        </p:nvPicPr>
        <p:blipFill>
          <a:blip r:embed="rId3"/>
          <a:srcRect/>
          <a:stretch>
            <a:fillRect/>
          </a:stretch>
        </p:blipFill>
        <p:spPr bwMode="auto">
          <a:xfrm>
            <a:off x="5221399" y="1600200"/>
            <a:ext cx="3465401" cy="2159000"/>
          </a:xfrm>
          <a:prstGeom prst="rect">
            <a:avLst/>
          </a:prstGeom>
          <a:noFill/>
          <a:ln w="9525">
            <a:noFill/>
            <a:miter lim="800000"/>
            <a:headEnd/>
            <a:tailEnd/>
          </a:ln>
          <a:effectLst/>
        </p:spPr>
      </p:pic>
      <p:sp>
        <p:nvSpPr>
          <p:cNvPr id="6" name="Rectangle 5"/>
          <p:cNvSpPr/>
          <p:nvPr/>
        </p:nvSpPr>
        <p:spPr>
          <a:xfrm>
            <a:off x="5638800" y="5202833"/>
            <a:ext cx="3048000" cy="1200329"/>
          </a:xfrm>
          <a:prstGeom prst="rect">
            <a:avLst/>
          </a:prstGeom>
        </p:spPr>
        <p:txBody>
          <a:bodyPr wrap="square">
            <a:spAutoFit/>
          </a:bodyPr>
          <a:lstStyle/>
          <a:p>
            <a:r>
              <a:rPr lang="en-US" dirty="0" smtClean="0">
                <a:hlinkClick r:id="rId4"/>
              </a:rPr>
              <a:t>http://www.nytimes.com/interactive/2009/07/31/business/20080801-metrics-graphic.html</a:t>
            </a:r>
            <a:endParaRPr lang="en-US" dirty="0" smtClean="0"/>
          </a:p>
          <a:p>
            <a:endParaRPr lang="en-US" dirty="0"/>
          </a:p>
        </p:txBody>
      </p:sp>
      <p:sp>
        <p:nvSpPr>
          <p:cNvPr id="7" name="Rectangle 6"/>
          <p:cNvSpPr/>
          <p:nvPr/>
        </p:nvSpPr>
        <p:spPr>
          <a:xfrm>
            <a:off x="5221399" y="3759200"/>
            <a:ext cx="1005403" cy="369332"/>
          </a:xfrm>
          <a:prstGeom prst="rect">
            <a:avLst/>
          </a:prstGeom>
        </p:spPr>
        <p:txBody>
          <a:bodyPr wrap="none">
            <a:spAutoFit/>
          </a:bodyPr>
          <a:lstStyle/>
          <a:p>
            <a:r>
              <a:rPr lang="en-US" dirty="0" err="1" smtClean="0"/>
              <a:t>NYTimes</a:t>
            </a:r>
            <a:endParaRPr lang="en-US" dirty="0"/>
          </a:p>
        </p:txBody>
      </p:sp>
      <p:sp>
        <p:nvSpPr>
          <p:cNvPr id="9" name="Rectangle 8"/>
          <p:cNvSpPr/>
          <p:nvPr/>
        </p:nvSpPr>
        <p:spPr>
          <a:xfrm>
            <a:off x="457199" y="6310829"/>
            <a:ext cx="4276869" cy="369332"/>
          </a:xfrm>
          <a:prstGeom prst="rect">
            <a:avLst/>
          </a:prstGeom>
        </p:spPr>
        <p:txBody>
          <a:bodyPr wrap="none">
            <a:spAutoFit/>
          </a:bodyPr>
          <a:lstStyle/>
          <a:p>
            <a:r>
              <a:rPr lang="en-US" dirty="0" smtClean="0"/>
              <a:t>Designing Data Visualizations, </a:t>
            </a:r>
            <a:r>
              <a:rPr lang="en-US" dirty="0" err="1" smtClean="0"/>
              <a:t>Oreilly</a:t>
            </a:r>
            <a:r>
              <a:rPr lang="en-US" dirty="0" smtClean="0"/>
              <a:t> Media</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sp>
        <p:nvSpPr>
          <p:cNvPr id="6" name="Rectangle 5"/>
          <p:cNvSpPr/>
          <p:nvPr/>
        </p:nvSpPr>
        <p:spPr>
          <a:xfrm>
            <a:off x="457200" y="6126163"/>
            <a:ext cx="3740815" cy="369332"/>
          </a:xfrm>
          <a:prstGeom prst="rect">
            <a:avLst/>
          </a:prstGeom>
        </p:spPr>
        <p:txBody>
          <a:bodyPr wrap="none">
            <a:spAutoFit/>
          </a:bodyPr>
          <a:lstStyle/>
          <a:p>
            <a:r>
              <a:rPr lang="en-US" dirty="0" smtClean="0">
                <a:hlinkClick r:id="rId2"/>
              </a:rPr>
              <a:t>http://ttoky.com/sub/</a:t>
            </a:r>
            <a:r>
              <a:rPr lang="en-US" dirty="0" smtClean="0">
                <a:hlinkClick r:id="rId2"/>
              </a:rPr>
              <a:t>sub_protei.html</a:t>
            </a:r>
            <a:endParaRPr lang="en-US" dirty="0" smtClean="0"/>
          </a:p>
          <a:p>
            <a:endParaRPr lang="en-US" dirty="0"/>
          </a:p>
        </p:txBody>
      </p:sp>
      <p:sp>
        <p:nvSpPr>
          <p:cNvPr id="7" name="Rectangle 6"/>
          <p:cNvSpPr/>
          <p:nvPr/>
        </p:nvSpPr>
        <p:spPr>
          <a:xfrm>
            <a:off x="457200" y="5756831"/>
            <a:ext cx="3681304" cy="369332"/>
          </a:xfrm>
          <a:prstGeom prst="rect">
            <a:avLst/>
          </a:prstGeom>
        </p:spPr>
        <p:txBody>
          <a:bodyPr wrap="none">
            <a:spAutoFit/>
          </a:bodyPr>
          <a:lstStyle/>
          <a:p>
            <a:r>
              <a:rPr lang="en-US" dirty="0" err="1" smtClean="0"/>
              <a:t>protei</a:t>
            </a:r>
            <a:r>
              <a:rPr lang="en-US" dirty="0" smtClean="0"/>
              <a:t> _ oil spill visualization, </a:t>
            </a:r>
            <a:r>
              <a:rPr lang="en-US" dirty="0" err="1" smtClean="0"/>
              <a:t>Sey</a:t>
            </a:r>
            <a:r>
              <a:rPr lang="en-US" dirty="0" smtClean="0"/>
              <a:t> Min </a:t>
            </a:r>
            <a:endParaRPr lang="en-US" dirty="0"/>
          </a:p>
        </p:txBody>
      </p:sp>
      <p:pic>
        <p:nvPicPr>
          <p:cNvPr id="123906" name="Picture 2"/>
          <p:cNvPicPr>
            <a:picLocks noChangeAspect="1" noChangeArrowheads="1"/>
          </p:cNvPicPr>
          <p:nvPr/>
        </p:nvPicPr>
        <p:blipFill>
          <a:blip r:embed="rId3"/>
          <a:srcRect/>
          <a:stretch>
            <a:fillRect/>
          </a:stretch>
        </p:blipFill>
        <p:spPr bwMode="auto">
          <a:xfrm>
            <a:off x="457200" y="1600200"/>
            <a:ext cx="4088556" cy="3222174"/>
          </a:xfrm>
          <a:prstGeom prst="rect">
            <a:avLst/>
          </a:prstGeom>
          <a:noFill/>
          <a:ln w="9525">
            <a:noFill/>
            <a:miter lim="800000"/>
            <a:headEnd/>
            <a:tailEnd/>
          </a:ln>
          <a:effectLst/>
        </p:spPr>
      </p:pic>
      <p:pic>
        <p:nvPicPr>
          <p:cNvPr id="123907" name="Picture 3"/>
          <p:cNvPicPr>
            <a:picLocks noChangeAspect="1" noChangeArrowheads="1"/>
          </p:cNvPicPr>
          <p:nvPr/>
        </p:nvPicPr>
        <p:blipFill>
          <a:blip r:embed="rId4"/>
          <a:srcRect/>
          <a:stretch>
            <a:fillRect/>
          </a:stretch>
        </p:blipFill>
        <p:spPr bwMode="auto">
          <a:xfrm>
            <a:off x="4390922" y="1600200"/>
            <a:ext cx="4295878" cy="3222174"/>
          </a:xfrm>
          <a:prstGeom prst="rect">
            <a:avLst/>
          </a:prstGeom>
          <a:noFill/>
          <a:ln w="9525">
            <a:noFill/>
            <a:miter lim="800000"/>
            <a:headEnd/>
            <a:tailEnd/>
          </a:ln>
          <a:effectLst/>
        </p:spPr>
      </p:pic>
      <p:sp>
        <p:nvSpPr>
          <p:cNvPr id="10" name="Rectangle 9"/>
          <p:cNvSpPr/>
          <p:nvPr/>
        </p:nvSpPr>
        <p:spPr>
          <a:xfrm>
            <a:off x="457200" y="274638"/>
            <a:ext cx="2443510" cy="369332"/>
          </a:xfrm>
          <a:prstGeom prst="rect">
            <a:avLst/>
          </a:prstGeom>
        </p:spPr>
        <p:txBody>
          <a:bodyPr wrap="none">
            <a:spAutoFit/>
          </a:bodyPr>
          <a:lstStyle/>
          <a:p>
            <a:r>
              <a:rPr lang="en-US" dirty="0" smtClean="0"/>
              <a:t>Subject Matter : Oil Spill</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7218" name="Picture 2"/>
          <p:cNvPicPr>
            <a:picLocks noChangeAspect="1" noChangeArrowheads="1"/>
          </p:cNvPicPr>
          <p:nvPr/>
        </p:nvPicPr>
        <p:blipFill>
          <a:blip r:embed="rId3"/>
          <a:srcRect/>
          <a:stretch>
            <a:fillRect/>
          </a:stretch>
        </p:blipFill>
        <p:spPr bwMode="auto">
          <a:xfrm>
            <a:off x="457200" y="990600"/>
            <a:ext cx="8002954" cy="4876800"/>
          </a:xfrm>
          <a:prstGeom prst="rect">
            <a:avLst/>
          </a:prstGeom>
          <a:noFill/>
          <a:ln w="9525">
            <a:noFill/>
            <a:miter lim="800000"/>
            <a:headEnd/>
            <a:tailEnd/>
          </a:ln>
          <a:effectLst/>
        </p:spPr>
      </p:pic>
      <p:sp>
        <p:nvSpPr>
          <p:cNvPr id="5" name="Rectangle 4"/>
          <p:cNvSpPr/>
          <p:nvPr/>
        </p:nvSpPr>
        <p:spPr>
          <a:xfrm>
            <a:off x="457200" y="6107668"/>
            <a:ext cx="8002954" cy="369332"/>
          </a:xfrm>
          <a:prstGeom prst="rect">
            <a:avLst/>
          </a:prstGeom>
        </p:spPr>
        <p:txBody>
          <a:bodyPr wrap="square">
            <a:spAutoFit/>
          </a:bodyPr>
          <a:lstStyle/>
          <a:p>
            <a:r>
              <a:rPr lang="en-US" dirty="0" smtClean="0">
                <a:hlinkClick r:id="rId4"/>
              </a:rPr>
              <a:t>http://www.aaronkoblin.com/work/flightpatterns/</a:t>
            </a:r>
            <a:r>
              <a:rPr lang="en-US" dirty="0" smtClean="0">
                <a:hlinkClick r:id="rId4"/>
              </a:rPr>
              <a:t>index.html</a:t>
            </a:r>
            <a:endParaRPr lang="en-US" dirty="0" smtClean="0"/>
          </a:p>
          <a:p>
            <a:endParaRPr lang="en-US" dirty="0"/>
          </a:p>
        </p:txBody>
      </p:sp>
      <p:sp>
        <p:nvSpPr>
          <p:cNvPr id="6" name="Rectangle 5"/>
          <p:cNvSpPr/>
          <p:nvPr/>
        </p:nvSpPr>
        <p:spPr>
          <a:xfrm>
            <a:off x="457200" y="5791200"/>
            <a:ext cx="2753691" cy="369332"/>
          </a:xfrm>
          <a:prstGeom prst="rect">
            <a:avLst/>
          </a:prstGeom>
        </p:spPr>
        <p:txBody>
          <a:bodyPr wrap="none">
            <a:spAutoFit/>
          </a:bodyPr>
          <a:lstStyle/>
          <a:p>
            <a:r>
              <a:rPr lang="en-US" dirty="0" smtClean="0"/>
              <a:t>Flight Pattern, Aaron </a:t>
            </a:r>
            <a:r>
              <a:rPr lang="en-US" dirty="0" err="1" smtClean="0"/>
              <a:t>Koblin</a:t>
            </a:r>
            <a:endParaRPr lang="en-US" dirty="0"/>
          </a:p>
        </p:txBody>
      </p:sp>
      <p:sp>
        <p:nvSpPr>
          <p:cNvPr id="7" name="Rectangle 6"/>
          <p:cNvSpPr/>
          <p:nvPr/>
        </p:nvSpPr>
        <p:spPr>
          <a:xfrm>
            <a:off x="457200" y="274638"/>
            <a:ext cx="3003459" cy="369332"/>
          </a:xfrm>
          <a:prstGeom prst="rect">
            <a:avLst/>
          </a:prstGeom>
        </p:spPr>
        <p:txBody>
          <a:bodyPr wrap="none">
            <a:spAutoFit/>
          </a:bodyPr>
          <a:lstStyle/>
          <a:p>
            <a:r>
              <a:rPr lang="en-US" dirty="0" smtClean="0"/>
              <a:t>Subject Matter : Flight Pattern</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2-03-09 at 3.04.33 PM.png"/>
          <p:cNvPicPr>
            <a:picLocks noGrp="1" noChangeAspect="1"/>
          </p:cNvPicPr>
          <p:nvPr>
            <p:ph idx="1"/>
          </p:nvPr>
        </p:nvPicPr>
        <p:blipFill>
          <a:blip r:embed="rId2"/>
          <a:stretch>
            <a:fillRect/>
          </a:stretch>
        </p:blipFill>
        <p:spPr>
          <a:xfrm>
            <a:off x="1234946" y="914400"/>
            <a:ext cx="6674107" cy="4525963"/>
          </a:xfrm>
        </p:spPr>
      </p:pic>
      <p:sp>
        <p:nvSpPr>
          <p:cNvPr id="4" name="Rectangle 3"/>
          <p:cNvSpPr/>
          <p:nvPr/>
        </p:nvSpPr>
        <p:spPr>
          <a:xfrm>
            <a:off x="457200" y="6183868"/>
            <a:ext cx="2364750" cy="369332"/>
          </a:xfrm>
          <a:prstGeom prst="rect">
            <a:avLst/>
          </a:prstGeom>
        </p:spPr>
        <p:txBody>
          <a:bodyPr wrap="none">
            <a:spAutoFit/>
          </a:bodyPr>
          <a:lstStyle/>
          <a:p>
            <a:r>
              <a:rPr lang="en-US" dirty="0" smtClean="0">
                <a:hlinkClick r:id="rId3"/>
              </a:rPr>
              <a:t>http://cabspotting.org</a:t>
            </a:r>
            <a:r>
              <a:rPr lang="en-US" dirty="0" smtClean="0">
                <a:hlinkClick r:id="rId3"/>
              </a:rPr>
              <a:t>/</a:t>
            </a:r>
            <a:endParaRPr lang="en-US" dirty="0" smtClean="0"/>
          </a:p>
          <a:p>
            <a:endParaRPr lang="en-US" dirty="0"/>
          </a:p>
        </p:txBody>
      </p:sp>
      <p:sp>
        <p:nvSpPr>
          <p:cNvPr id="6" name="Rectangle 5"/>
          <p:cNvSpPr/>
          <p:nvPr/>
        </p:nvSpPr>
        <p:spPr>
          <a:xfrm>
            <a:off x="609600" y="5814536"/>
            <a:ext cx="2410260" cy="369332"/>
          </a:xfrm>
          <a:prstGeom prst="rect">
            <a:avLst/>
          </a:prstGeom>
        </p:spPr>
        <p:txBody>
          <a:bodyPr wrap="none">
            <a:spAutoFit/>
          </a:bodyPr>
          <a:lstStyle/>
          <a:p>
            <a:r>
              <a:rPr lang="en-US" dirty="0" smtClean="0"/>
              <a:t>In Transit by Amy </a:t>
            </a:r>
            <a:r>
              <a:rPr lang="en-US" dirty="0" err="1" smtClean="0"/>
              <a:t>Balkin</a:t>
            </a:r>
            <a:endParaRPr lang="en-US" dirty="0"/>
          </a:p>
        </p:txBody>
      </p:sp>
      <p:sp>
        <p:nvSpPr>
          <p:cNvPr id="7" name="Rectangle 6"/>
          <p:cNvSpPr/>
          <p:nvPr/>
        </p:nvSpPr>
        <p:spPr>
          <a:xfrm>
            <a:off x="457200" y="274638"/>
            <a:ext cx="3372701" cy="369332"/>
          </a:xfrm>
          <a:prstGeom prst="rect">
            <a:avLst/>
          </a:prstGeom>
        </p:spPr>
        <p:txBody>
          <a:bodyPr wrap="none">
            <a:spAutoFit/>
          </a:bodyPr>
          <a:lstStyle/>
          <a:p>
            <a:r>
              <a:rPr lang="en-US" dirty="0" smtClean="0"/>
              <a:t>Subject Matter : Cab Spotted Data</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Grid / pixels</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8" name="Content Placeholder 7" descr="Screen shot 2012-03-09 at 1.43.23 PM.png"/>
          <p:cNvPicPr>
            <a:picLocks noGrp="1" noChangeAspect="1"/>
          </p:cNvPicPr>
          <p:nvPr>
            <p:ph idx="1"/>
          </p:nvPr>
        </p:nvPicPr>
        <p:blipFill>
          <a:blip r:embed="rId2"/>
          <a:stretch>
            <a:fillRect/>
          </a:stretch>
        </p:blipFill>
        <p:spPr>
          <a:xfrm>
            <a:off x="3456798" y="914400"/>
            <a:ext cx="5230002" cy="4525963"/>
          </a:xfrm>
        </p:spPr>
      </p:pic>
      <p:sp>
        <p:nvSpPr>
          <p:cNvPr id="6" name="Rectangle 5"/>
          <p:cNvSpPr/>
          <p:nvPr/>
        </p:nvSpPr>
        <p:spPr>
          <a:xfrm>
            <a:off x="457200" y="6126163"/>
            <a:ext cx="8229600" cy="369332"/>
          </a:xfrm>
          <a:prstGeom prst="rect">
            <a:avLst/>
          </a:prstGeom>
        </p:spPr>
        <p:txBody>
          <a:bodyPr wrap="square">
            <a:spAutoFit/>
          </a:bodyPr>
          <a:lstStyle/>
          <a:p>
            <a:r>
              <a:rPr lang="en-US" dirty="0" smtClean="0">
                <a:hlinkClick r:id="rId3"/>
              </a:rPr>
              <a:t>http://www.nytimes.com/interactive/us/faces-of-the-dead.html#/</a:t>
            </a:r>
            <a:r>
              <a:rPr lang="en-US" dirty="0" smtClean="0">
                <a:hlinkClick r:id="rId3"/>
              </a:rPr>
              <a:t>may_kenneth_b_jr</a:t>
            </a:r>
            <a:endParaRPr lang="en-US" dirty="0" smtClean="0"/>
          </a:p>
          <a:p>
            <a:endParaRPr lang="en-US" dirty="0"/>
          </a:p>
        </p:txBody>
      </p:sp>
      <p:sp>
        <p:nvSpPr>
          <p:cNvPr id="7" name="Rectangle 6"/>
          <p:cNvSpPr/>
          <p:nvPr/>
        </p:nvSpPr>
        <p:spPr>
          <a:xfrm>
            <a:off x="457200" y="5756831"/>
            <a:ext cx="2775119" cy="369332"/>
          </a:xfrm>
          <a:prstGeom prst="rect">
            <a:avLst/>
          </a:prstGeom>
        </p:spPr>
        <p:txBody>
          <a:bodyPr wrap="none">
            <a:spAutoFit/>
          </a:bodyPr>
          <a:lstStyle/>
          <a:p>
            <a:r>
              <a:rPr lang="en-US" dirty="0" smtClean="0"/>
              <a:t>Faces of the Dead, </a:t>
            </a:r>
            <a:r>
              <a:rPr lang="en-US" dirty="0" err="1" smtClean="0"/>
              <a:t>NYTimes</a:t>
            </a:r>
            <a:endParaRPr lang="en-US" dirty="0"/>
          </a:p>
        </p:txBody>
      </p:sp>
      <p:sp>
        <p:nvSpPr>
          <p:cNvPr id="9" name="Rectangle 8"/>
          <p:cNvSpPr/>
          <p:nvPr/>
        </p:nvSpPr>
        <p:spPr>
          <a:xfrm>
            <a:off x="457200" y="274638"/>
            <a:ext cx="3719400" cy="369332"/>
          </a:xfrm>
          <a:prstGeom prst="rect">
            <a:avLst/>
          </a:prstGeom>
        </p:spPr>
        <p:txBody>
          <a:bodyPr wrap="none">
            <a:spAutoFit/>
          </a:bodyPr>
          <a:lstStyle/>
          <a:p>
            <a:r>
              <a:rPr lang="en-US" dirty="0" smtClean="0"/>
              <a:t>Subject Matter : Dead in Iran or </a:t>
            </a:r>
            <a:r>
              <a:rPr lang="en-US" dirty="0" err="1" smtClean="0"/>
              <a:t>Afgan</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shot 2012-03-09 at 1.45.10 PM.png"/>
          <p:cNvPicPr>
            <a:picLocks noGrp="1" noChangeAspect="1"/>
          </p:cNvPicPr>
          <p:nvPr>
            <p:ph idx="1"/>
          </p:nvPr>
        </p:nvPicPr>
        <p:blipFill>
          <a:blip r:embed="rId3"/>
          <a:stretch>
            <a:fillRect/>
          </a:stretch>
        </p:blipFill>
        <p:spPr>
          <a:xfrm>
            <a:off x="882740" y="960437"/>
            <a:ext cx="7378520" cy="4525963"/>
          </a:xfrm>
        </p:spPr>
      </p:pic>
      <p:sp>
        <p:nvSpPr>
          <p:cNvPr id="4" name="Rectangle 3"/>
          <p:cNvSpPr/>
          <p:nvPr/>
        </p:nvSpPr>
        <p:spPr>
          <a:xfrm>
            <a:off x="457200" y="6139934"/>
            <a:ext cx="3544560" cy="369332"/>
          </a:xfrm>
          <a:prstGeom prst="rect">
            <a:avLst/>
          </a:prstGeom>
        </p:spPr>
        <p:txBody>
          <a:bodyPr wrap="none">
            <a:spAutoFit/>
          </a:bodyPr>
          <a:lstStyle/>
          <a:p>
            <a:r>
              <a:rPr lang="en-US" dirty="0" smtClean="0">
                <a:hlinkClick r:id="rId4"/>
              </a:rPr>
              <a:t>http://milliondollarhomepage.com</a:t>
            </a:r>
            <a:r>
              <a:rPr lang="en-US" dirty="0" smtClean="0">
                <a:hlinkClick r:id="rId4"/>
              </a:rPr>
              <a:t>/</a:t>
            </a:r>
            <a:endParaRPr lang="en-US" dirty="0" smtClean="0"/>
          </a:p>
          <a:p>
            <a:endParaRPr lang="en-US" dirty="0"/>
          </a:p>
        </p:txBody>
      </p:sp>
      <p:sp>
        <p:nvSpPr>
          <p:cNvPr id="5" name="Rectangle 4"/>
          <p:cNvSpPr/>
          <p:nvPr/>
        </p:nvSpPr>
        <p:spPr>
          <a:xfrm>
            <a:off x="457200" y="274638"/>
            <a:ext cx="2130736" cy="369332"/>
          </a:xfrm>
          <a:prstGeom prst="rect">
            <a:avLst/>
          </a:prstGeom>
        </p:spPr>
        <p:txBody>
          <a:bodyPr wrap="none">
            <a:spAutoFit/>
          </a:bodyPr>
          <a:lstStyle/>
          <a:p>
            <a:r>
              <a:rPr lang="en-US" dirty="0" smtClean="0"/>
              <a:t>Subject Matter : Sale</a:t>
            </a: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2-03-09 at 1.54.49 PM.png"/>
          <p:cNvPicPr>
            <a:picLocks noGrp="1" noChangeAspect="1"/>
          </p:cNvPicPr>
          <p:nvPr>
            <p:ph idx="1"/>
          </p:nvPr>
        </p:nvPicPr>
        <p:blipFill>
          <a:blip r:embed="rId3"/>
          <a:stretch>
            <a:fillRect/>
          </a:stretch>
        </p:blipFill>
        <p:spPr>
          <a:xfrm>
            <a:off x="457200" y="1417638"/>
            <a:ext cx="8229600" cy="3786015"/>
          </a:xfrm>
        </p:spPr>
      </p:pic>
      <p:sp>
        <p:nvSpPr>
          <p:cNvPr id="6" name="Rectangle 5"/>
          <p:cNvSpPr/>
          <p:nvPr/>
        </p:nvSpPr>
        <p:spPr>
          <a:xfrm>
            <a:off x="685800" y="6183868"/>
            <a:ext cx="3595856" cy="369332"/>
          </a:xfrm>
          <a:prstGeom prst="rect">
            <a:avLst/>
          </a:prstGeom>
        </p:spPr>
        <p:txBody>
          <a:bodyPr wrap="none">
            <a:spAutoFit/>
          </a:bodyPr>
          <a:lstStyle/>
          <a:p>
            <a:r>
              <a:rPr lang="en-US" dirty="0" smtClean="0">
                <a:hlinkClick r:id="rId4"/>
              </a:rPr>
              <a:t>http://www.tenthousandcents.com</a:t>
            </a:r>
            <a:r>
              <a:rPr lang="en-US" dirty="0" smtClean="0">
                <a:hlinkClick r:id="rId4"/>
              </a:rPr>
              <a:t>/</a:t>
            </a:r>
            <a:endParaRPr lang="en-US" dirty="0" smtClean="0"/>
          </a:p>
          <a:p>
            <a:endParaRPr lang="en-US" dirty="0"/>
          </a:p>
        </p:txBody>
      </p:sp>
      <p:sp>
        <p:nvSpPr>
          <p:cNvPr id="7" name="Rectangle 6"/>
          <p:cNvSpPr/>
          <p:nvPr/>
        </p:nvSpPr>
        <p:spPr>
          <a:xfrm>
            <a:off x="685800" y="5486400"/>
            <a:ext cx="4572000" cy="646331"/>
          </a:xfrm>
          <a:prstGeom prst="rect">
            <a:avLst/>
          </a:prstGeom>
        </p:spPr>
        <p:txBody>
          <a:bodyPr>
            <a:spAutoFit/>
          </a:bodyPr>
          <a:lstStyle/>
          <a:p>
            <a:r>
              <a:rPr lang="en-US" dirty="0" smtClean="0"/>
              <a:t/>
            </a:r>
            <a:br>
              <a:rPr lang="en-US" dirty="0" smtClean="0"/>
            </a:br>
            <a:r>
              <a:rPr lang="en-US" dirty="0" smtClean="0"/>
              <a:t>Ten Thousand Cents, Aaron </a:t>
            </a:r>
            <a:r>
              <a:rPr lang="en-US" dirty="0" err="1" smtClean="0"/>
              <a:t>Koblin</a:t>
            </a:r>
            <a:endParaRPr lang="en-US" dirty="0"/>
          </a:p>
        </p:txBody>
      </p:sp>
      <p:sp>
        <p:nvSpPr>
          <p:cNvPr id="8" name="Rectangle 7"/>
          <p:cNvSpPr/>
          <p:nvPr/>
        </p:nvSpPr>
        <p:spPr>
          <a:xfrm>
            <a:off x="457200" y="274638"/>
            <a:ext cx="5051646" cy="369332"/>
          </a:xfrm>
          <a:prstGeom prst="rect">
            <a:avLst/>
          </a:prstGeom>
        </p:spPr>
        <p:txBody>
          <a:bodyPr wrap="none">
            <a:spAutoFit/>
          </a:bodyPr>
          <a:lstStyle/>
          <a:p>
            <a:r>
              <a:rPr lang="en-US" dirty="0" smtClean="0"/>
              <a:t>Subject Matter : Pixels Drawn by Amazon Turk Users</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2-03-08 at 5.09.27 PM.png"/>
          <p:cNvPicPr>
            <a:picLocks noGrp="1" noChangeAspect="1"/>
          </p:cNvPicPr>
          <p:nvPr>
            <p:ph idx="1"/>
          </p:nvPr>
        </p:nvPicPr>
        <p:blipFill>
          <a:blip r:embed="rId2"/>
          <a:stretch>
            <a:fillRect/>
          </a:stretch>
        </p:blipFill>
        <p:spPr>
          <a:xfrm>
            <a:off x="457200" y="1954920"/>
            <a:ext cx="8229600" cy="3816522"/>
          </a:xfrm>
        </p:spPr>
      </p:pic>
      <p:sp>
        <p:nvSpPr>
          <p:cNvPr id="5" name="Rectangle 4"/>
          <p:cNvSpPr/>
          <p:nvPr/>
        </p:nvSpPr>
        <p:spPr>
          <a:xfrm>
            <a:off x="457200" y="6172330"/>
            <a:ext cx="8229600" cy="369332"/>
          </a:xfrm>
          <a:prstGeom prst="rect">
            <a:avLst/>
          </a:prstGeom>
        </p:spPr>
        <p:txBody>
          <a:bodyPr wrap="square">
            <a:spAutoFit/>
          </a:bodyPr>
          <a:lstStyle/>
          <a:p>
            <a:r>
              <a:rPr lang="en-US" dirty="0" smtClean="0">
                <a:hlinkClick r:id="rId3"/>
              </a:rPr>
              <a:t>http://balloonsofbhutan.org</a:t>
            </a:r>
            <a:r>
              <a:rPr lang="en-US" dirty="0" smtClean="0">
                <a:hlinkClick r:id="rId3"/>
              </a:rPr>
              <a:t>/</a:t>
            </a:r>
            <a:endParaRPr lang="en-US" dirty="0" smtClean="0"/>
          </a:p>
          <a:p>
            <a:endParaRPr lang="en-US" dirty="0"/>
          </a:p>
        </p:txBody>
      </p:sp>
      <p:sp>
        <p:nvSpPr>
          <p:cNvPr id="6" name="Rectangle 5"/>
          <p:cNvSpPr/>
          <p:nvPr/>
        </p:nvSpPr>
        <p:spPr>
          <a:xfrm>
            <a:off x="533400" y="5747266"/>
            <a:ext cx="3531736" cy="369332"/>
          </a:xfrm>
          <a:prstGeom prst="rect">
            <a:avLst/>
          </a:prstGeom>
        </p:spPr>
        <p:txBody>
          <a:bodyPr wrap="none">
            <a:spAutoFit/>
          </a:bodyPr>
          <a:lstStyle/>
          <a:p>
            <a:r>
              <a:rPr lang="en-US" dirty="0" smtClean="0"/>
              <a:t>Balloons of Bhutan, Jonathan Harris</a:t>
            </a:r>
            <a:endParaRPr lang="en-US" dirty="0"/>
          </a:p>
        </p:txBody>
      </p:sp>
      <p:sp>
        <p:nvSpPr>
          <p:cNvPr id="7" name="Rectangle 6"/>
          <p:cNvSpPr/>
          <p:nvPr/>
        </p:nvSpPr>
        <p:spPr>
          <a:xfrm>
            <a:off x="457200" y="274638"/>
            <a:ext cx="5734337" cy="369332"/>
          </a:xfrm>
          <a:prstGeom prst="rect">
            <a:avLst/>
          </a:prstGeom>
        </p:spPr>
        <p:txBody>
          <a:bodyPr wrap="none">
            <a:spAutoFit/>
          </a:bodyPr>
          <a:lstStyle/>
          <a:p>
            <a:r>
              <a:rPr lang="en-US" dirty="0" smtClean="0"/>
              <a:t>Subject Matter : Dreams and Happiness of people in Bhutan</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2-03-15 at 7.30.43 AM.png"/>
          <p:cNvPicPr>
            <a:picLocks noGrp="1" noChangeAspect="1"/>
          </p:cNvPicPr>
          <p:nvPr>
            <p:ph idx="1"/>
          </p:nvPr>
        </p:nvPicPr>
        <p:blipFill>
          <a:blip r:embed="rId2"/>
          <a:stretch>
            <a:fillRect/>
          </a:stretch>
        </p:blipFill>
        <p:spPr>
          <a:xfrm>
            <a:off x="873471" y="838200"/>
            <a:ext cx="7397058" cy="4525963"/>
          </a:xfrm>
        </p:spPr>
      </p:pic>
      <p:sp>
        <p:nvSpPr>
          <p:cNvPr id="4" name="Rectangle 3"/>
          <p:cNvSpPr/>
          <p:nvPr/>
        </p:nvSpPr>
        <p:spPr>
          <a:xfrm>
            <a:off x="457200" y="5953035"/>
            <a:ext cx="8229600" cy="646331"/>
          </a:xfrm>
          <a:prstGeom prst="rect">
            <a:avLst/>
          </a:prstGeom>
        </p:spPr>
        <p:txBody>
          <a:bodyPr wrap="square">
            <a:spAutoFit/>
          </a:bodyPr>
          <a:lstStyle/>
          <a:p>
            <a:r>
              <a:rPr lang="en-US" dirty="0" smtClean="0">
                <a:hlinkClick r:id="rId3"/>
              </a:rPr>
              <a:t>http://www.adidas.com/campaigns/angesichtdesmarathons/content/index.asp?country=</a:t>
            </a:r>
            <a:r>
              <a:rPr lang="en-US" dirty="0" smtClean="0">
                <a:hlinkClick r:id="rId3"/>
              </a:rPr>
              <a:t>en</a:t>
            </a:r>
            <a:endParaRPr lang="en-US" dirty="0" smtClean="0"/>
          </a:p>
          <a:p>
            <a:endParaRPr lang="en-US" dirty="0"/>
          </a:p>
        </p:txBody>
      </p:sp>
      <p:sp>
        <p:nvSpPr>
          <p:cNvPr id="6" name="Rectangle 5"/>
          <p:cNvSpPr/>
          <p:nvPr/>
        </p:nvSpPr>
        <p:spPr>
          <a:xfrm>
            <a:off x="457200" y="274638"/>
            <a:ext cx="4588065" cy="369332"/>
          </a:xfrm>
          <a:prstGeom prst="rect">
            <a:avLst/>
          </a:prstGeom>
        </p:spPr>
        <p:txBody>
          <a:bodyPr wrap="none">
            <a:spAutoFit/>
          </a:bodyPr>
          <a:lstStyle/>
          <a:p>
            <a:r>
              <a:rPr lang="en-US" dirty="0" smtClean="0"/>
              <a:t>Subject Matter : Face of the Marathon Runners</a:t>
            </a:r>
            <a:endParaRPr lang="en-US" dirty="0"/>
          </a:p>
        </p:txBody>
      </p:sp>
      <p:sp>
        <p:nvSpPr>
          <p:cNvPr id="7" name="Rectangle 6"/>
          <p:cNvSpPr/>
          <p:nvPr/>
        </p:nvSpPr>
        <p:spPr>
          <a:xfrm>
            <a:off x="533400" y="5562600"/>
            <a:ext cx="3396144" cy="369332"/>
          </a:xfrm>
          <a:prstGeom prst="rect">
            <a:avLst/>
          </a:prstGeom>
        </p:spPr>
        <p:txBody>
          <a:bodyPr wrap="none">
            <a:spAutoFit/>
          </a:bodyPr>
          <a:lstStyle/>
          <a:p>
            <a:r>
              <a:rPr lang="en-US" dirty="0" err="1" smtClean="0"/>
              <a:t>Addidas</a:t>
            </a:r>
            <a:r>
              <a:rPr lang="en-US" dirty="0" smtClean="0"/>
              <a:t>, the face of the marathon</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Screen shot 2012-03-15 at 7.30.53 AM.png"/>
          <p:cNvPicPr>
            <a:picLocks noGrp="1" noChangeAspect="1"/>
          </p:cNvPicPr>
          <p:nvPr>
            <p:ph idx="1"/>
          </p:nvPr>
        </p:nvPicPr>
        <p:blipFill>
          <a:blip r:embed="rId2"/>
          <a:stretch>
            <a:fillRect/>
          </a:stretch>
        </p:blipFill>
        <p:spPr>
          <a:xfrm>
            <a:off x="863781" y="914400"/>
            <a:ext cx="7416438" cy="4525963"/>
          </a:xfrm>
        </p:spPr>
      </p:pic>
      <p:sp>
        <p:nvSpPr>
          <p:cNvPr id="8" name="Rectangle 7"/>
          <p:cNvSpPr/>
          <p:nvPr/>
        </p:nvSpPr>
        <p:spPr>
          <a:xfrm>
            <a:off x="457200" y="274638"/>
            <a:ext cx="4588065" cy="369332"/>
          </a:xfrm>
          <a:prstGeom prst="rect">
            <a:avLst/>
          </a:prstGeom>
        </p:spPr>
        <p:txBody>
          <a:bodyPr wrap="none">
            <a:spAutoFit/>
          </a:bodyPr>
          <a:lstStyle/>
          <a:p>
            <a:r>
              <a:rPr lang="en-US" dirty="0" smtClean="0"/>
              <a:t>Subject Matter : Face of the Marathon Runners</a:t>
            </a:r>
            <a:endParaRPr lang="en-US" dirty="0"/>
          </a:p>
        </p:txBody>
      </p:sp>
      <p:sp>
        <p:nvSpPr>
          <p:cNvPr id="9" name="Rectangle 8"/>
          <p:cNvSpPr/>
          <p:nvPr/>
        </p:nvSpPr>
        <p:spPr>
          <a:xfrm>
            <a:off x="457200" y="5953035"/>
            <a:ext cx="8229600" cy="646331"/>
          </a:xfrm>
          <a:prstGeom prst="rect">
            <a:avLst/>
          </a:prstGeom>
        </p:spPr>
        <p:txBody>
          <a:bodyPr wrap="square">
            <a:spAutoFit/>
          </a:bodyPr>
          <a:lstStyle/>
          <a:p>
            <a:r>
              <a:rPr lang="en-US" dirty="0" smtClean="0">
                <a:hlinkClick r:id="rId3"/>
              </a:rPr>
              <a:t>http://www.adidas.com/campaigns/angesichtdesmarathons/content/index.asp?country=</a:t>
            </a:r>
            <a:r>
              <a:rPr lang="en-US" dirty="0" smtClean="0">
                <a:hlinkClick r:id="rId3"/>
              </a:rPr>
              <a:t>en</a:t>
            </a:r>
            <a:endParaRPr lang="en-US" dirty="0" smtClean="0"/>
          </a:p>
          <a:p>
            <a:endParaRPr lang="en-US" dirty="0"/>
          </a:p>
        </p:txBody>
      </p:sp>
      <p:sp>
        <p:nvSpPr>
          <p:cNvPr id="10" name="Rectangle 9"/>
          <p:cNvSpPr/>
          <p:nvPr/>
        </p:nvSpPr>
        <p:spPr>
          <a:xfrm>
            <a:off x="533400" y="5562600"/>
            <a:ext cx="3396144" cy="369332"/>
          </a:xfrm>
          <a:prstGeom prst="rect">
            <a:avLst/>
          </a:prstGeom>
        </p:spPr>
        <p:txBody>
          <a:bodyPr wrap="none">
            <a:spAutoFit/>
          </a:bodyPr>
          <a:lstStyle/>
          <a:p>
            <a:r>
              <a:rPr lang="en-US" dirty="0" err="1" smtClean="0"/>
              <a:t>Addidas</a:t>
            </a:r>
            <a:r>
              <a:rPr lang="en-US" dirty="0" smtClean="0"/>
              <a:t>, the face of the marathon</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2235</TotalTime>
  <Words>2995</Words>
  <Application>Microsoft Macintosh PowerPoint</Application>
  <PresentationFormat>On-screen Show (4:3)</PresentationFormat>
  <Paragraphs>401</Paragraphs>
  <Slides>115</Slides>
  <Notes>40</Notes>
  <HiddenSlides>0</HiddenSlides>
  <MMClips>0</MMClips>
  <ScaleCrop>false</ScaleCrop>
  <HeadingPairs>
    <vt:vector size="4" baseType="variant">
      <vt:variant>
        <vt:lpstr>Design Template</vt:lpstr>
      </vt:variant>
      <vt:variant>
        <vt:i4>1</vt:i4>
      </vt:variant>
      <vt:variant>
        <vt:lpstr>Slide Titles</vt:lpstr>
      </vt:variant>
      <vt:variant>
        <vt:i4>115</vt:i4>
      </vt:variant>
    </vt:vector>
  </HeadingPairs>
  <TitlesOfParts>
    <vt:vector size="116" baseType="lpstr">
      <vt:lpstr>Office Theme</vt:lpstr>
      <vt:lpstr>Data Visualization</vt:lpstr>
      <vt:lpstr>Information Overload!</vt:lpstr>
      <vt:lpstr>Slide 3</vt:lpstr>
      <vt:lpstr>What is Data Visualization?</vt:lpstr>
      <vt:lpstr>Data of our lives are being stored</vt:lpstr>
      <vt:lpstr>Slide 6</vt:lpstr>
      <vt:lpstr>Infographic VS Data Visualization?</vt:lpstr>
      <vt:lpstr>Slide 8</vt:lpstr>
      <vt:lpstr>Infographic VS Data Visualization?</vt:lpstr>
      <vt:lpstr>Slide 10</vt:lpstr>
      <vt:lpstr>Purpose of Data Visualization</vt:lpstr>
      <vt:lpstr>Slide 12</vt:lpstr>
      <vt:lpstr>Purpose of Data Visualization</vt:lpstr>
      <vt:lpstr>Purpose of Data Visualization</vt:lpstr>
      <vt:lpstr>Slide 15</vt:lpstr>
      <vt:lpstr>Categories of Explanatory Visualizations </vt:lpstr>
      <vt:lpstr>Categories of Explanatory Visualizations Informative </vt:lpstr>
      <vt:lpstr>Slide 18</vt:lpstr>
      <vt:lpstr>Categories of Explanatory Visualizations Persuasive</vt:lpstr>
      <vt:lpstr>Slide 20</vt:lpstr>
      <vt:lpstr>Categories of Explanatory Visualizations Visual Art</vt:lpstr>
      <vt:lpstr>Slide 22</vt:lpstr>
      <vt:lpstr>Slide 23</vt:lpstr>
      <vt:lpstr>Visualization Stories</vt:lpstr>
      <vt:lpstr>Steps to Data Visualization</vt:lpstr>
      <vt:lpstr>Steps</vt:lpstr>
      <vt:lpstr>Gather Data Build your own system </vt:lpstr>
      <vt:lpstr>Slide 28</vt:lpstr>
      <vt:lpstr>Slide 29</vt:lpstr>
      <vt:lpstr>Gather Data Build your own system </vt:lpstr>
      <vt:lpstr>Slide 31</vt:lpstr>
      <vt:lpstr>Gather Data Build your own system </vt:lpstr>
      <vt:lpstr>Gather Data You could fake the data (Under a certain purpose) </vt:lpstr>
      <vt:lpstr>Slide 34</vt:lpstr>
      <vt:lpstr>Gather Data Interview or do a survey </vt:lpstr>
      <vt:lpstr>Slide 36</vt:lpstr>
      <vt:lpstr>Slide 37</vt:lpstr>
      <vt:lpstr>Slide 38</vt:lpstr>
      <vt:lpstr>Gather Data Interview or do a survey </vt:lpstr>
      <vt:lpstr>Slide 40</vt:lpstr>
      <vt:lpstr>Slide 41</vt:lpstr>
      <vt:lpstr>Gather Data You could fake the data (Under a certain purpose) </vt:lpstr>
      <vt:lpstr>Slide 43</vt:lpstr>
      <vt:lpstr>Gather Data Create your own data </vt:lpstr>
      <vt:lpstr>Gather Data Create your own data </vt:lpstr>
      <vt:lpstr>Slide 46</vt:lpstr>
      <vt:lpstr>Apply Visual Representation</vt:lpstr>
      <vt:lpstr>Slide 48</vt:lpstr>
      <vt:lpstr>Edward Tufte</vt:lpstr>
      <vt:lpstr>Edward Tufte</vt:lpstr>
      <vt:lpstr>How is your data organized? </vt:lpstr>
      <vt:lpstr>Data Visualization Patterns</vt:lpstr>
      <vt:lpstr>8 Presentative Variables</vt:lpstr>
      <vt:lpstr>Slide 54</vt:lpstr>
      <vt:lpstr>Slide 55</vt:lpstr>
      <vt:lpstr>Slide 56</vt:lpstr>
      <vt:lpstr>Apply Visual Representation</vt:lpstr>
      <vt:lpstr>Text</vt:lpstr>
      <vt:lpstr>Slide 59</vt:lpstr>
      <vt:lpstr>Slide 60</vt:lpstr>
      <vt:lpstr>Slide 61</vt:lpstr>
      <vt:lpstr>Circular Forms</vt:lpstr>
      <vt:lpstr>Slide 63</vt:lpstr>
      <vt:lpstr>Slide 64</vt:lpstr>
      <vt:lpstr>Slide 65</vt:lpstr>
      <vt:lpstr>Slide 66</vt:lpstr>
      <vt:lpstr>Particles</vt:lpstr>
      <vt:lpstr>Slide 68</vt:lpstr>
      <vt:lpstr>Slide 69</vt:lpstr>
      <vt:lpstr>Bar Chart</vt:lpstr>
      <vt:lpstr>Slide 71</vt:lpstr>
      <vt:lpstr>Slide 72</vt:lpstr>
      <vt:lpstr>graphs</vt:lpstr>
      <vt:lpstr>Slide 74</vt:lpstr>
      <vt:lpstr>Illustrations</vt:lpstr>
      <vt:lpstr>Slide 76</vt:lpstr>
      <vt:lpstr>Slide 77</vt:lpstr>
      <vt:lpstr>Slide 78</vt:lpstr>
      <vt:lpstr>Slide 79</vt:lpstr>
      <vt:lpstr>Lines </vt:lpstr>
      <vt:lpstr>Slide 81</vt:lpstr>
      <vt:lpstr>Slide 82</vt:lpstr>
      <vt:lpstr>Slide 83</vt:lpstr>
      <vt:lpstr>Slide 84</vt:lpstr>
      <vt:lpstr>Graph /timeline</vt:lpstr>
      <vt:lpstr>Slide 86</vt:lpstr>
      <vt:lpstr>Slide 87</vt:lpstr>
      <vt:lpstr>Slide 88</vt:lpstr>
      <vt:lpstr>Map</vt:lpstr>
      <vt:lpstr>Slide 90</vt:lpstr>
      <vt:lpstr>Slide 91</vt:lpstr>
      <vt:lpstr>Slide 92</vt:lpstr>
      <vt:lpstr>Grid / pixels</vt:lpstr>
      <vt:lpstr>Slide 94</vt:lpstr>
      <vt:lpstr>Slide 95</vt:lpstr>
      <vt:lpstr>Slide 96</vt:lpstr>
      <vt:lpstr>Slide 97</vt:lpstr>
      <vt:lpstr>Slide 98</vt:lpstr>
      <vt:lpstr>Slide 99</vt:lpstr>
      <vt:lpstr>Slide 100</vt:lpstr>
      <vt:lpstr>On ready Made</vt:lpstr>
      <vt:lpstr>Slide 102</vt:lpstr>
      <vt:lpstr>Slide 103</vt:lpstr>
      <vt:lpstr>Collage / misselaneous</vt:lpstr>
      <vt:lpstr>Slide 105</vt:lpstr>
      <vt:lpstr>Slide 106</vt:lpstr>
      <vt:lpstr>Slide 107</vt:lpstr>
      <vt:lpstr>Converting into Physical</vt:lpstr>
      <vt:lpstr>Physical Output</vt:lpstr>
      <vt:lpstr>Slide 110</vt:lpstr>
      <vt:lpstr>Slide 111</vt:lpstr>
      <vt:lpstr>Slide 112</vt:lpstr>
      <vt:lpstr>Slide 113</vt:lpstr>
      <vt:lpstr>Artists &amp; Organizations</vt:lpstr>
      <vt:lpstr>Blog, Websites, Books</vt:lpstr>
    </vt:vector>
  </TitlesOfParts>
  <Company>art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dc:title>
  <dc:creator>Jean Chu</dc:creator>
  <cp:lastModifiedBy>Jean Chu</cp:lastModifiedBy>
  <cp:revision>343</cp:revision>
  <dcterms:created xsi:type="dcterms:W3CDTF">2012-03-15T21:07:00Z</dcterms:created>
  <dcterms:modified xsi:type="dcterms:W3CDTF">2012-03-15T21:14:37Z</dcterms:modified>
</cp:coreProperties>
</file>