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26"/>
  </p:notesMasterIdLst>
  <p:sldIdLst>
    <p:sldId id="256" r:id="rId2"/>
    <p:sldId id="303" r:id="rId3"/>
    <p:sldId id="291" r:id="rId4"/>
    <p:sldId id="284" r:id="rId5"/>
    <p:sldId id="258" r:id="rId6"/>
    <p:sldId id="286" r:id="rId7"/>
    <p:sldId id="287" r:id="rId8"/>
    <p:sldId id="280" r:id="rId9"/>
    <p:sldId id="279" r:id="rId10"/>
    <p:sldId id="278" r:id="rId11"/>
    <p:sldId id="293" r:id="rId12"/>
    <p:sldId id="288" r:id="rId13"/>
    <p:sldId id="292" r:id="rId14"/>
    <p:sldId id="289" r:id="rId15"/>
    <p:sldId id="294" r:id="rId16"/>
    <p:sldId id="295" r:id="rId17"/>
    <p:sldId id="296" r:id="rId18"/>
    <p:sldId id="297" r:id="rId19"/>
    <p:sldId id="298" r:id="rId20"/>
    <p:sldId id="300" r:id="rId21"/>
    <p:sldId id="301" r:id="rId22"/>
    <p:sldId id="299" r:id="rId23"/>
    <p:sldId id="281" r:id="rId24"/>
    <p:sldId id="30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showGuides="1">
      <p:cViewPr varScale="1">
        <p:scale>
          <a:sx n="100" d="100"/>
          <a:sy n="100" d="100"/>
        </p:scale>
        <p:origin x="-1128" y="-104"/>
      </p:cViewPr>
      <p:guideLst>
        <p:guide orient="horz" pos="912"/>
        <p:guide pos="81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B15AB1-6774-E849-A55C-13881F61684C}" type="datetimeFigureOut">
              <a:rPr lang="en-US" smtClean="0"/>
              <a:pPr/>
              <a:t>3/22/12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020C3C-D435-8D4E-AE70-6CD7FDBFEC6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020C3C-D435-8D4E-AE70-6CD7FDBFEC60}"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Internal </a:t>
            </a:r>
            <a:r>
              <a:rPr lang="en-US" dirty="0" err="1" smtClean="0"/>
              <a:t>NYTimes</a:t>
            </a:r>
            <a:r>
              <a:rPr lang="en-US" baseline="0" dirty="0" smtClean="0"/>
              <a:t> Data</a:t>
            </a:r>
            <a:endParaRPr lang="en-US" dirty="0"/>
          </a:p>
        </p:txBody>
      </p:sp>
      <p:sp>
        <p:nvSpPr>
          <p:cNvPr id="4" name="Slide Number Placeholder 3"/>
          <p:cNvSpPr>
            <a:spLocks noGrp="1"/>
          </p:cNvSpPr>
          <p:nvPr>
            <p:ph type="sldNum" sz="quarter" idx="10"/>
          </p:nvPr>
        </p:nvSpPr>
        <p:spPr/>
        <p:txBody>
          <a:bodyPr/>
          <a:lstStyle/>
          <a:p>
            <a:fld id="{A2020C3C-D435-8D4E-AE70-6CD7FDBFEC60}"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020C3C-D435-8D4E-AE70-6CD7FDBFEC60}" type="slidenum">
              <a:rPr lang="en-US" smtClean="0"/>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query</a:t>
            </a:r>
            <a:endParaRPr lang="en-US" dirty="0"/>
          </a:p>
        </p:txBody>
      </p:sp>
      <p:sp>
        <p:nvSpPr>
          <p:cNvPr id="4" name="Slide Number Placeholder 3"/>
          <p:cNvSpPr>
            <a:spLocks noGrp="1"/>
          </p:cNvSpPr>
          <p:nvPr>
            <p:ph type="sldNum" sz="quarter" idx="10"/>
          </p:nvPr>
        </p:nvSpPr>
        <p:spPr/>
        <p:txBody>
          <a:bodyPr/>
          <a:lstStyle/>
          <a:p>
            <a:fld id="{A2020C3C-D435-8D4E-AE70-6CD7FDBFEC60}"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651027-A400-1B4E-8B74-EF86C7AB8664}" type="datetimeFigureOut">
              <a:rPr lang="en-US" smtClean="0"/>
              <a:pPr/>
              <a:t>3/22/12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71FD2-EAFA-8C40-A172-814081BEB40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651027-A400-1B4E-8B74-EF86C7AB8664}" type="datetimeFigureOut">
              <a:rPr lang="en-US" smtClean="0"/>
              <a:pPr/>
              <a:t>3/22/12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71FD2-EAFA-8C40-A172-814081BEB40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651027-A400-1B4E-8B74-EF86C7AB8664}" type="datetimeFigureOut">
              <a:rPr lang="en-US" smtClean="0"/>
              <a:pPr/>
              <a:t>3/22/12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71FD2-EAFA-8C40-A172-814081BEB40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651027-A400-1B4E-8B74-EF86C7AB8664}" type="datetimeFigureOut">
              <a:rPr lang="en-US" smtClean="0"/>
              <a:pPr/>
              <a:t>3/22/12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71FD2-EAFA-8C40-A172-814081BEB40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651027-A400-1B4E-8B74-EF86C7AB8664}" type="datetimeFigureOut">
              <a:rPr lang="en-US" smtClean="0"/>
              <a:pPr/>
              <a:t>3/22/12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71FD2-EAFA-8C40-A172-814081BEB40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651027-A400-1B4E-8B74-EF86C7AB8664}" type="datetimeFigureOut">
              <a:rPr lang="en-US" smtClean="0"/>
              <a:pPr/>
              <a:t>3/22/12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71FD2-EAFA-8C40-A172-814081BEB40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651027-A400-1B4E-8B74-EF86C7AB8664}" type="datetimeFigureOut">
              <a:rPr lang="en-US" smtClean="0"/>
              <a:pPr/>
              <a:t>3/22/12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C71FD2-EAFA-8C40-A172-814081BEB40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651027-A400-1B4E-8B74-EF86C7AB8664}" type="datetimeFigureOut">
              <a:rPr lang="en-US" smtClean="0"/>
              <a:pPr/>
              <a:t>3/22/12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C71FD2-EAFA-8C40-A172-814081BEB40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651027-A400-1B4E-8B74-EF86C7AB8664}" type="datetimeFigureOut">
              <a:rPr lang="en-US" smtClean="0"/>
              <a:pPr/>
              <a:t>3/22/12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C71FD2-EAFA-8C40-A172-814081BEB40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651027-A400-1B4E-8B74-EF86C7AB8664}" type="datetimeFigureOut">
              <a:rPr lang="en-US" smtClean="0"/>
              <a:pPr/>
              <a:t>3/22/12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71FD2-EAFA-8C40-A172-814081BEB40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651027-A400-1B4E-8B74-EF86C7AB8664}" type="datetimeFigureOut">
              <a:rPr lang="en-US" smtClean="0"/>
              <a:pPr/>
              <a:t>3/22/12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71FD2-EAFA-8C40-A172-814081BEB40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51027-A400-1B4E-8B74-EF86C7AB8664}" type="datetimeFigureOut">
              <a:rPr lang="en-US" smtClean="0"/>
              <a:pPr/>
              <a:t>3/22/12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C71FD2-EAFA-8C40-A172-814081BEB40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eveloper.nytimes.com/apps/register"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hyperlink" Target="http://prototype.nytimes.com/gst/apitool/index.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ode.google.com/apis/console" TargetMode="External"/><Relationship Id="rId3" Type="http://schemas.openxmlformats.org/officeDocument/2006/relationships/hyperlink" Target="https://developers.google.com/maps/documentation/javascrip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API</a:t>
            </a:r>
            <a:endParaRPr lang="en-US" dirty="0"/>
          </a:p>
        </p:txBody>
      </p:sp>
      <p:sp>
        <p:nvSpPr>
          <p:cNvPr id="3" name="Subtitle 2"/>
          <p:cNvSpPr>
            <a:spLocks noGrp="1"/>
          </p:cNvSpPr>
          <p:nvPr>
            <p:ph type="subTitle" idx="1"/>
          </p:nvPr>
        </p:nvSpPr>
        <p:spPr/>
        <p:txBody>
          <a:bodyPr/>
          <a:lstStyle/>
          <a:p>
            <a:r>
              <a:rPr lang="en-US" dirty="0" smtClean="0"/>
              <a:t>Week 09</a:t>
            </a:r>
          </a:p>
          <a:p>
            <a:r>
              <a:rPr lang="en-US" dirty="0" smtClean="0"/>
              <a:t>TCNJ Web 2 </a:t>
            </a:r>
          </a:p>
          <a:p>
            <a:r>
              <a:rPr lang="en-US" dirty="0" smtClean="0"/>
              <a:t>Jean Chu</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Google Map API Examples (</a:t>
            </a:r>
            <a:r>
              <a:rPr lang="en-US" dirty="0" err="1" smtClean="0"/>
              <a:t>Panoramio</a:t>
            </a:r>
            <a:r>
              <a:rPr lang="en-US" dirty="0" smtClean="0"/>
              <a:t>)</a:t>
            </a:r>
            <a:endParaRPr lang="en-US" dirty="0"/>
          </a:p>
        </p:txBody>
      </p:sp>
      <p:pic>
        <p:nvPicPr>
          <p:cNvPr id="5" name="Content Placeholder 4" descr="Screen shot 2012-02-29 at 6.24.32 PM.png"/>
          <p:cNvPicPr>
            <a:picLocks noGrp="1" noChangeAspect="1"/>
          </p:cNvPicPr>
          <p:nvPr>
            <p:ph idx="1"/>
          </p:nvPr>
        </p:nvPicPr>
        <p:blipFill>
          <a:blip r:embed="rId2"/>
          <a:stretch>
            <a:fillRect/>
          </a:stretch>
        </p:blipFill>
        <p:spPr>
          <a:xfrm>
            <a:off x="1192895" y="1415534"/>
            <a:ext cx="6910610" cy="4525963"/>
          </a:xfrm>
        </p:spPr>
      </p:pic>
      <p:sp>
        <p:nvSpPr>
          <p:cNvPr id="4" name="Rectangle 3"/>
          <p:cNvSpPr/>
          <p:nvPr/>
        </p:nvSpPr>
        <p:spPr>
          <a:xfrm>
            <a:off x="304800" y="5941497"/>
            <a:ext cx="8686800" cy="646331"/>
          </a:xfrm>
          <a:prstGeom prst="rect">
            <a:avLst/>
          </a:prstGeom>
        </p:spPr>
        <p:txBody>
          <a:bodyPr wrap="square">
            <a:spAutoFit/>
          </a:bodyPr>
          <a:lstStyle/>
          <a:p>
            <a:r>
              <a:rPr lang="en-US" dirty="0" err="1" smtClean="0"/>
              <a:t>http://code.google.com/apis/maps/documentation/javascript/examples/layer-panoramio.html</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York Times </a:t>
            </a:r>
            <a:r>
              <a:rPr lang="en-US" dirty="0" smtClean="0"/>
              <a:t>API</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457200" y="6304002"/>
            <a:ext cx="3249608" cy="384721"/>
          </a:xfrm>
          <a:prstGeom prst="rect">
            <a:avLst/>
          </a:prstGeom>
        </p:spPr>
        <p:txBody>
          <a:bodyPr wrap="none">
            <a:spAutoFit/>
          </a:bodyPr>
          <a:lstStyle/>
          <a:p>
            <a:r>
              <a:rPr lang="en-US" sz="1900" dirty="0" smtClean="0">
                <a:solidFill>
                  <a:schemeClr val="bg1">
                    <a:lumMod val="50000"/>
                  </a:schemeClr>
                </a:solidFill>
              </a:rPr>
              <a:t>http://</a:t>
            </a:r>
            <a:r>
              <a:rPr lang="en-US" sz="1900" dirty="0" err="1" smtClean="0">
                <a:solidFill>
                  <a:schemeClr val="bg1">
                    <a:lumMod val="50000"/>
                  </a:schemeClr>
                </a:solidFill>
              </a:rPr>
              <a:t>developer.nytimes.com</a:t>
            </a:r>
            <a:r>
              <a:rPr lang="en-US" sz="1900" dirty="0" smtClean="0">
                <a:solidFill>
                  <a:schemeClr val="bg1">
                    <a:lumMod val="50000"/>
                  </a:schemeClr>
                </a:solidFill>
              </a:rPr>
              <a:t>/</a:t>
            </a:r>
            <a:endParaRPr lang="en-US" sz="1900" dirty="0">
              <a:solidFill>
                <a:schemeClr val="bg1">
                  <a:lumMod val="50000"/>
                </a:schemeClr>
              </a:solidFill>
            </a:endParaRPr>
          </a:p>
        </p:txBody>
      </p:sp>
      <p:pic>
        <p:nvPicPr>
          <p:cNvPr id="41986" name="Picture 2"/>
          <p:cNvPicPr>
            <a:picLocks noChangeAspect="1" noChangeArrowheads="1"/>
          </p:cNvPicPr>
          <p:nvPr/>
        </p:nvPicPr>
        <p:blipFill>
          <a:blip r:embed="rId2"/>
          <a:srcRect/>
          <a:stretch>
            <a:fillRect/>
          </a:stretch>
        </p:blipFill>
        <p:spPr bwMode="auto">
          <a:xfrm>
            <a:off x="2559050" y="2286000"/>
            <a:ext cx="4203700" cy="3175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York Times API</a:t>
            </a:r>
            <a:endParaRPr lang="en-US" dirty="0"/>
          </a:p>
        </p:txBody>
      </p:sp>
      <p:sp>
        <p:nvSpPr>
          <p:cNvPr id="3" name="Content Placeholder 2"/>
          <p:cNvSpPr>
            <a:spLocks noGrp="1"/>
          </p:cNvSpPr>
          <p:nvPr>
            <p:ph idx="1"/>
          </p:nvPr>
        </p:nvSpPr>
        <p:spPr>
          <a:xfrm>
            <a:off x="3810000" y="1600200"/>
            <a:ext cx="5146705" cy="4525963"/>
          </a:xfrm>
        </p:spPr>
        <p:txBody>
          <a:bodyPr>
            <a:normAutofit fontScale="55000" lnSpcReduction="20000"/>
          </a:bodyPr>
          <a:lstStyle/>
          <a:p>
            <a:pPr>
              <a:buNone/>
            </a:pPr>
            <a:r>
              <a:rPr lang="en-US" dirty="0" smtClean="0"/>
              <a:t>	APIs</a:t>
            </a:r>
          </a:p>
          <a:p>
            <a:pPr lvl="1"/>
            <a:r>
              <a:rPr lang="en-US" dirty="0" smtClean="0">
                <a:solidFill>
                  <a:schemeClr val="accent1"/>
                </a:solidFill>
              </a:rPr>
              <a:t>The Article Search API</a:t>
            </a:r>
          </a:p>
          <a:p>
            <a:pPr lvl="1"/>
            <a:r>
              <a:rPr lang="en-US" dirty="0" smtClean="0">
                <a:solidFill>
                  <a:schemeClr val="accent1"/>
                </a:solidFill>
              </a:rPr>
              <a:t>The Best Sellers API</a:t>
            </a:r>
          </a:p>
          <a:p>
            <a:pPr lvl="1"/>
            <a:r>
              <a:rPr lang="en-US" dirty="0" smtClean="0">
                <a:solidFill>
                  <a:schemeClr val="accent1"/>
                </a:solidFill>
              </a:rPr>
              <a:t>The Community API</a:t>
            </a:r>
          </a:p>
          <a:p>
            <a:pPr lvl="1"/>
            <a:r>
              <a:rPr lang="en-US" dirty="0" smtClean="0">
                <a:solidFill>
                  <a:schemeClr val="accent1"/>
                </a:solidFill>
              </a:rPr>
              <a:t>The Event Listings API</a:t>
            </a:r>
          </a:p>
          <a:p>
            <a:pPr lvl="1"/>
            <a:r>
              <a:rPr lang="en-US" dirty="0" smtClean="0">
                <a:solidFill>
                  <a:schemeClr val="accent1"/>
                </a:solidFill>
              </a:rPr>
              <a:t>The Most Popular API</a:t>
            </a:r>
          </a:p>
          <a:p>
            <a:pPr lvl="1"/>
            <a:r>
              <a:rPr lang="en-US" dirty="0" smtClean="0">
                <a:solidFill>
                  <a:schemeClr val="accent1"/>
                </a:solidFill>
              </a:rPr>
              <a:t>The Movie Reviews API</a:t>
            </a:r>
          </a:p>
          <a:p>
            <a:pPr lvl="1"/>
            <a:r>
              <a:rPr lang="en-US" dirty="0" smtClean="0">
                <a:solidFill>
                  <a:schemeClr val="accent1"/>
                </a:solidFill>
              </a:rPr>
              <a:t>The Real Estate API</a:t>
            </a:r>
          </a:p>
          <a:p>
            <a:pPr lvl="1"/>
            <a:r>
              <a:rPr lang="en-US" dirty="0" smtClean="0">
                <a:solidFill>
                  <a:schemeClr val="accent1"/>
                </a:solidFill>
              </a:rPr>
              <a:t>The Times Newswire API</a:t>
            </a:r>
          </a:p>
          <a:p>
            <a:pPr lvl="1"/>
            <a:r>
              <a:rPr lang="en-US" dirty="0" smtClean="0">
                <a:solidFill>
                  <a:schemeClr val="accent1"/>
                </a:solidFill>
              </a:rPr>
              <a:t>The </a:t>
            </a:r>
            <a:r>
              <a:rPr lang="en-US" dirty="0" err="1" smtClean="0">
                <a:solidFill>
                  <a:schemeClr val="accent1"/>
                </a:solidFill>
              </a:rPr>
              <a:t>TimesPeople</a:t>
            </a:r>
            <a:r>
              <a:rPr lang="en-US" dirty="0" smtClean="0">
                <a:solidFill>
                  <a:schemeClr val="accent1"/>
                </a:solidFill>
              </a:rPr>
              <a:t> API</a:t>
            </a:r>
          </a:p>
          <a:p>
            <a:pPr lvl="1"/>
            <a:r>
              <a:rPr lang="en-US" dirty="0" smtClean="0">
                <a:solidFill>
                  <a:schemeClr val="accent1"/>
                </a:solidFill>
              </a:rPr>
              <a:t>The </a:t>
            </a:r>
            <a:r>
              <a:rPr lang="en-US" dirty="0" err="1" smtClean="0">
                <a:solidFill>
                  <a:schemeClr val="accent1"/>
                </a:solidFill>
              </a:rPr>
              <a:t>TimesTags</a:t>
            </a:r>
            <a:r>
              <a:rPr lang="en-US" dirty="0" smtClean="0">
                <a:solidFill>
                  <a:schemeClr val="accent1"/>
                </a:solidFill>
              </a:rPr>
              <a:t> API</a:t>
            </a:r>
          </a:p>
          <a:p>
            <a:pPr lvl="1"/>
            <a:r>
              <a:rPr lang="en-US" dirty="0" smtClean="0">
                <a:solidFill>
                  <a:schemeClr val="accent1"/>
                </a:solidFill>
              </a:rPr>
              <a:t>The Semantic API</a:t>
            </a:r>
          </a:p>
          <a:p>
            <a:pPr lvl="1"/>
            <a:r>
              <a:rPr lang="en-US" dirty="0" smtClean="0">
                <a:solidFill>
                  <a:schemeClr val="accent1"/>
                </a:solidFill>
              </a:rPr>
              <a:t>The Geographic API</a:t>
            </a:r>
          </a:p>
          <a:p>
            <a:pPr lvl="1"/>
            <a:endParaRPr lang="en-US" dirty="0" smtClean="0"/>
          </a:p>
          <a:p>
            <a:pPr lvl="1"/>
            <a:r>
              <a:rPr lang="en-US" dirty="0" smtClean="0">
                <a:solidFill>
                  <a:srgbClr val="C0504D"/>
                </a:solidFill>
              </a:rPr>
              <a:t>The Campaign Finance API</a:t>
            </a:r>
          </a:p>
          <a:p>
            <a:pPr lvl="1"/>
            <a:r>
              <a:rPr lang="en-US" dirty="0" smtClean="0">
                <a:solidFill>
                  <a:srgbClr val="C0504D"/>
                </a:solidFill>
              </a:rPr>
              <a:t>The Congress API</a:t>
            </a:r>
          </a:p>
          <a:p>
            <a:pPr lvl="1"/>
            <a:r>
              <a:rPr lang="en-US" dirty="0" smtClean="0">
                <a:solidFill>
                  <a:srgbClr val="C0504D"/>
                </a:solidFill>
              </a:rPr>
              <a:t>The Districts API</a:t>
            </a:r>
          </a:p>
          <a:p>
            <a:pPr lvl="1"/>
            <a:r>
              <a:rPr lang="en-US" dirty="0" smtClean="0">
                <a:solidFill>
                  <a:srgbClr val="C0504D"/>
                </a:solidFill>
              </a:rPr>
              <a:t>The NY State Legislature API</a:t>
            </a:r>
          </a:p>
          <a:p>
            <a:endParaRPr lang="en-US" dirty="0" smtClean="0"/>
          </a:p>
        </p:txBody>
      </p:sp>
      <p:sp>
        <p:nvSpPr>
          <p:cNvPr id="5" name="Rectangle 4"/>
          <p:cNvSpPr/>
          <p:nvPr/>
        </p:nvSpPr>
        <p:spPr>
          <a:xfrm>
            <a:off x="1266778" y="2875002"/>
            <a:ext cx="2273316" cy="369332"/>
          </a:xfrm>
          <a:prstGeom prst="rect">
            <a:avLst/>
          </a:prstGeom>
        </p:spPr>
        <p:txBody>
          <a:bodyPr wrap="none">
            <a:spAutoFit/>
          </a:bodyPr>
          <a:lstStyle/>
          <a:p>
            <a:r>
              <a:rPr lang="en-US" dirty="0" smtClean="0">
                <a:solidFill>
                  <a:schemeClr val="accent1">
                    <a:lumMod val="75000"/>
                  </a:schemeClr>
                </a:solidFill>
              </a:rPr>
              <a:t>Internal </a:t>
            </a:r>
            <a:r>
              <a:rPr lang="en-US" dirty="0" err="1" smtClean="0">
                <a:solidFill>
                  <a:schemeClr val="accent1">
                    <a:lumMod val="75000"/>
                  </a:schemeClr>
                </a:solidFill>
              </a:rPr>
              <a:t>NYTimes</a:t>
            </a:r>
            <a:r>
              <a:rPr lang="en-US" dirty="0" smtClean="0">
                <a:solidFill>
                  <a:schemeClr val="accent1">
                    <a:lumMod val="75000"/>
                  </a:schemeClr>
                </a:solidFill>
              </a:rPr>
              <a:t> Data</a:t>
            </a:r>
            <a:endParaRPr lang="en-US" dirty="0">
              <a:solidFill>
                <a:schemeClr val="accent1">
                  <a:lumMod val="75000"/>
                </a:schemeClr>
              </a:solidFill>
            </a:endParaRPr>
          </a:p>
        </p:txBody>
      </p:sp>
      <p:sp>
        <p:nvSpPr>
          <p:cNvPr id="6" name="Rectangle 5"/>
          <p:cNvSpPr/>
          <p:nvPr/>
        </p:nvSpPr>
        <p:spPr>
          <a:xfrm>
            <a:off x="457200" y="5181600"/>
            <a:ext cx="3082894" cy="646331"/>
          </a:xfrm>
          <a:prstGeom prst="rect">
            <a:avLst/>
          </a:prstGeom>
        </p:spPr>
        <p:txBody>
          <a:bodyPr wrap="square">
            <a:spAutoFit/>
          </a:bodyPr>
          <a:lstStyle/>
          <a:p>
            <a:r>
              <a:rPr lang="en-US" dirty="0" smtClean="0">
                <a:solidFill>
                  <a:srgbClr val="C0504D"/>
                </a:solidFill>
              </a:rPr>
              <a:t>External </a:t>
            </a:r>
            <a:r>
              <a:rPr lang="en-US" dirty="0" err="1" smtClean="0">
                <a:solidFill>
                  <a:srgbClr val="C0504D"/>
                </a:solidFill>
              </a:rPr>
              <a:t>NYTimes</a:t>
            </a:r>
            <a:r>
              <a:rPr lang="en-US" dirty="0" smtClean="0">
                <a:solidFill>
                  <a:srgbClr val="C0504D"/>
                </a:solidFill>
              </a:rPr>
              <a:t> data they are hosting for fun</a:t>
            </a:r>
          </a:p>
        </p:txBody>
      </p:sp>
      <p:sp>
        <p:nvSpPr>
          <p:cNvPr id="10" name="Freeform 9"/>
          <p:cNvSpPr/>
          <p:nvPr/>
        </p:nvSpPr>
        <p:spPr>
          <a:xfrm>
            <a:off x="3810000" y="1823734"/>
            <a:ext cx="238810" cy="2909290"/>
          </a:xfrm>
          <a:custGeom>
            <a:avLst/>
            <a:gdLst>
              <a:gd name="connsiteX0" fmla="*/ 151970 w 238810"/>
              <a:gd name="connsiteY0" fmla="*/ 0 h 2909290"/>
              <a:gd name="connsiteX1" fmla="*/ 0 w 238810"/>
              <a:gd name="connsiteY1" fmla="*/ 108556 h 2909290"/>
              <a:gd name="connsiteX2" fmla="*/ 43420 w 238810"/>
              <a:gd name="connsiteY2" fmla="*/ 2811590 h 2909290"/>
              <a:gd name="connsiteX3" fmla="*/ 238810 w 238810"/>
              <a:gd name="connsiteY3" fmla="*/ 2898435 h 2909290"/>
              <a:gd name="connsiteX4" fmla="*/ 227955 w 238810"/>
              <a:gd name="connsiteY4" fmla="*/ 2909290 h 2909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10" h="2909290">
                <a:moveTo>
                  <a:pt x="151970" y="0"/>
                </a:moveTo>
                <a:lnTo>
                  <a:pt x="0" y="108556"/>
                </a:lnTo>
                <a:cubicBezTo>
                  <a:pt x="14590" y="1009565"/>
                  <a:pt x="43420" y="1910462"/>
                  <a:pt x="43420" y="2811590"/>
                </a:cubicBezTo>
                <a:lnTo>
                  <a:pt x="238810" y="2898435"/>
                </a:lnTo>
                <a:lnTo>
                  <a:pt x="227955" y="290929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3810000" y="5123824"/>
            <a:ext cx="141116" cy="770745"/>
          </a:xfrm>
          <a:custGeom>
            <a:avLst/>
            <a:gdLst>
              <a:gd name="connsiteX0" fmla="*/ 130261 w 141116"/>
              <a:gd name="connsiteY0" fmla="*/ 0 h 770745"/>
              <a:gd name="connsiteX1" fmla="*/ 0 w 141116"/>
              <a:gd name="connsiteY1" fmla="*/ 75989 h 770745"/>
              <a:gd name="connsiteX2" fmla="*/ 21710 w 141116"/>
              <a:gd name="connsiteY2" fmla="*/ 683901 h 770745"/>
              <a:gd name="connsiteX3" fmla="*/ 141116 w 141116"/>
              <a:gd name="connsiteY3" fmla="*/ 770745 h 770745"/>
            </a:gdLst>
            <a:ahLst/>
            <a:cxnLst>
              <a:cxn ang="0">
                <a:pos x="connsiteX0" y="connsiteY0"/>
              </a:cxn>
              <a:cxn ang="0">
                <a:pos x="connsiteX1" y="connsiteY1"/>
              </a:cxn>
              <a:cxn ang="0">
                <a:pos x="connsiteX2" y="connsiteY2"/>
              </a:cxn>
              <a:cxn ang="0">
                <a:pos x="connsiteX3" y="connsiteY3"/>
              </a:cxn>
            </a:cxnLst>
            <a:rect l="l" t="t" r="r" b="b"/>
            <a:pathLst>
              <a:path w="141116" h="770745">
                <a:moveTo>
                  <a:pt x="130261" y="0"/>
                </a:moveTo>
                <a:lnTo>
                  <a:pt x="0" y="75989"/>
                </a:lnTo>
                <a:lnTo>
                  <a:pt x="21710" y="683901"/>
                </a:lnTo>
                <a:lnTo>
                  <a:pt x="141116" y="770745"/>
                </a:lnTo>
              </a:path>
            </a:pathLst>
          </a:cu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ectangle 11"/>
          <p:cNvSpPr/>
          <p:nvPr/>
        </p:nvSpPr>
        <p:spPr>
          <a:xfrm>
            <a:off x="457200" y="6304002"/>
            <a:ext cx="1800493" cy="246221"/>
          </a:xfrm>
          <a:prstGeom prst="rect">
            <a:avLst/>
          </a:prstGeom>
        </p:spPr>
        <p:txBody>
          <a:bodyPr wrap="none">
            <a:spAutoFit/>
          </a:bodyPr>
          <a:lstStyle/>
          <a:p>
            <a:r>
              <a:rPr lang="en-US" sz="1000" dirty="0" smtClean="0">
                <a:solidFill>
                  <a:schemeClr val="bg1">
                    <a:lumMod val="50000"/>
                  </a:schemeClr>
                </a:solidFill>
              </a:rPr>
              <a:t>http://</a:t>
            </a:r>
            <a:r>
              <a:rPr lang="en-US" sz="1000" dirty="0" err="1" smtClean="0">
                <a:solidFill>
                  <a:schemeClr val="bg1">
                    <a:lumMod val="50000"/>
                  </a:schemeClr>
                </a:solidFill>
              </a:rPr>
              <a:t>developer.nytimes.com</a:t>
            </a:r>
            <a:r>
              <a:rPr lang="en-US" sz="1000" dirty="0" smtClean="0">
                <a:solidFill>
                  <a:schemeClr val="bg1">
                    <a:lumMod val="50000"/>
                  </a:schemeClr>
                </a:solidFill>
              </a:rPr>
              <a:t>/</a:t>
            </a:r>
            <a:endParaRPr lang="en-US" sz="1000" dirty="0">
              <a:solidFill>
                <a:schemeClr val="bg1">
                  <a:lumMod val="50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2-03-21 at 2.48.27 PM.png"/>
          <p:cNvPicPr>
            <a:picLocks noGrp="1" noChangeAspect="1"/>
          </p:cNvPicPr>
          <p:nvPr>
            <p:ph idx="1"/>
          </p:nvPr>
        </p:nvPicPr>
        <p:blipFill>
          <a:blip r:embed="rId3"/>
          <a:stretch>
            <a:fillRect/>
          </a:stretch>
        </p:blipFill>
        <p:spPr>
          <a:xfrm>
            <a:off x="781060" y="274638"/>
            <a:ext cx="7581879" cy="4525963"/>
          </a:xfrm>
        </p:spPr>
      </p:pic>
      <p:sp>
        <p:nvSpPr>
          <p:cNvPr id="5" name="Rectangle 4"/>
          <p:cNvSpPr/>
          <p:nvPr/>
        </p:nvSpPr>
        <p:spPr>
          <a:xfrm>
            <a:off x="352429" y="5257800"/>
            <a:ext cx="8010510" cy="646331"/>
          </a:xfrm>
          <a:prstGeom prst="rect">
            <a:avLst/>
          </a:prstGeom>
        </p:spPr>
        <p:txBody>
          <a:bodyPr wrap="square">
            <a:spAutoFit/>
          </a:bodyPr>
          <a:lstStyle/>
          <a:p>
            <a:r>
              <a:rPr lang="en-US" dirty="0" smtClean="0">
                <a:solidFill>
                  <a:schemeClr val="accent2"/>
                </a:solidFill>
              </a:rPr>
              <a:t>http://api.nytimes.com/svc/search/v1/article?format=json</a:t>
            </a:r>
            <a:r>
              <a:rPr lang="en-US" dirty="0" smtClean="0">
                <a:solidFill>
                  <a:schemeClr val="accent3">
                    <a:lumMod val="50000"/>
                  </a:schemeClr>
                </a:solidFill>
              </a:rPr>
              <a:t>&amp;query=</a:t>
            </a:r>
            <a:r>
              <a:rPr lang="en-US" dirty="0" err="1" smtClean="0">
                <a:solidFill>
                  <a:schemeClr val="accent3">
                    <a:lumMod val="50000"/>
                  </a:schemeClr>
                </a:solidFill>
              </a:rPr>
              <a:t>starbucks</a:t>
            </a:r>
            <a:r>
              <a:rPr lang="en-US" dirty="0" smtClean="0">
                <a:solidFill>
                  <a:schemeClr val="accent3">
                    <a:lumMod val="50000"/>
                  </a:schemeClr>
                </a:solidFill>
              </a:rPr>
              <a:t> </a:t>
            </a:r>
          </a:p>
          <a:p>
            <a:r>
              <a:rPr lang="en-US" dirty="0" smtClean="0">
                <a:solidFill>
                  <a:schemeClr val="accent1">
                    <a:lumMod val="75000"/>
                  </a:schemeClr>
                </a:solidFill>
              </a:rPr>
              <a:t>&amp;</a:t>
            </a:r>
            <a:r>
              <a:rPr lang="en-US" dirty="0" err="1" smtClean="0">
                <a:solidFill>
                  <a:schemeClr val="accent1">
                    <a:lumMod val="75000"/>
                  </a:schemeClr>
                </a:solidFill>
              </a:rPr>
              <a:t>api</a:t>
            </a:r>
            <a:r>
              <a:rPr lang="en-US" dirty="0" smtClean="0">
                <a:solidFill>
                  <a:schemeClr val="accent1">
                    <a:lumMod val="75000"/>
                  </a:schemeClr>
                </a:solidFill>
              </a:rPr>
              <a:t>-key=904d40d226b4eb6aec79fe4e36ee86c4:8:55993044%20</a:t>
            </a:r>
            <a:endParaRPr lang="en-US" dirty="0">
              <a:solidFill>
                <a:schemeClr val="accent1">
                  <a:lumMod val="7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85800"/>
            <a:ext cx="8229600" cy="5715000"/>
          </a:xfrm>
        </p:spPr>
        <p:txBody>
          <a:bodyPr>
            <a:normAutofit/>
          </a:bodyPr>
          <a:lstStyle/>
          <a:p>
            <a:r>
              <a:rPr lang="en-US" dirty="0" smtClean="0"/>
              <a:t>Request an API Key</a:t>
            </a:r>
          </a:p>
          <a:p>
            <a:pPr lvl="1"/>
            <a:r>
              <a:rPr lang="en-US" dirty="0" smtClean="0">
                <a:hlinkClick r:id="rId2"/>
              </a:rPr>
              <a:t>http://developer.nytimes.com/apps/register</a:t>
            </a:r>
            <a:endParaRPr lang="en-US" dirty="0" smtClean="0"/>
          </a:p>
          <a:p>
            <a:endParaRPr lang="en-US" dirty="0" smtClean="0"/>
          </a:p>
          <a:p>
            <a:r>
              <a:rPr lang="en-US" dirty="0" smtClean="0"/>
              <a:t>All API keys has to be requested and registered and would give you different </a:t>
            </a:r>
            <a:r>
              <a:rPr lang="en-US" dirty="0" err="1" smtClean="0"/>
              <a:t>api</a:t>
            </a:r>
            <a:r>
              <a:rPr lang="en-US" dirty="0" smtClean="0"/>
              <a:t> </a:t>
            </a:r>
            <a:r>
              <a:rPr lang="en-US" dirty="0" smtClean="0"/>
              <a:t>keys</a:t>
            </a:r>
          </a:p>
          <a:p>
            <a:endParaRPr lang="en-US" dirty="0" smtClean="0"/>
          </a:p>
          <a:p>
            <a:r>
              <a:rPr lang="en-US" dirty="0" smtClean="0"/>
              <a:t>We will use in class</a:t>
            </a:r>
            <a:r>
              <a:rPr lang="en-US" dirty="0" smtClean="0"/>
              <a:t> </a:t>
            </a:r>
          </a:p>
          <a:p>
            <a:pPr>
              <a:buNone/>
            </a:pPr>
            <a:r>
              <a:rPr lang="en-US" b="1" dirty="0" smtClean="0">
                <a:solidFill>
                  <a:srgbClr val="4F81BD"/>
                </a:solidFill>
              </a:rPr>
              <a:t>	Article </a:t>
            </a:r>
            <a:r>
              <a:rPr lang="en-US" b="1" dirty="0" smtClean="0">
                <a:solidFill>
                  <a:srgbClr val="4F81BD"/>
                </a:solidFill>
              </a:rPr>
              <a:t>Search API</a:t>
            </a:r>
            <a:r>
              <a:rPr lang="en-US" b="1" dirty="0" smtClean="0">
                <a:solidFill>
                  <a:srgbClr val="4F81BD"/>
                </a:solidFill>
              </a:rPr>
              <a:t> </a:t>
            </a:r>
            <a:r>
              <a:rPr lang="en-US" dirty="0" smtClean="0"/>
              <a:t>and </a:t>
            </a:r>
          </a:p>
          <a:p>
            <a:pPr>
              <a:buNone/>
            </a:pPr>
            <a:endParaRPr lang="en-US" b="1" dirty="0" smtClean="0">
              <a:solidFill>
                <a:schemeClr val="accent2"/>
              </a:solidFill>
            </a:endParaRPr>
          </a:p>
          <a:p>
            <a:pPr>
              <a:buNone/>
            </a:pPr>
            <a:r>
              <a:rPr lang="en-US" b="1" dirty="0" smtClean="0">
                <a:solidFill>
                  <a:schemeClr val="accent2"/>
                </a:solidFill>
              </a:rPr>
              <a:t>	Newswire </a:t>
            </a:r>
            <a:r>
              <a:rPr lang="en-US" b="1" dirty="0" smtClean="0">
                <a:solidFill>
                  <a:schemeClr val="accent2"/>
                </a:solidFill>
              </a:rPr>
              <a:t>API</a:t>
            </a:r>
            <a:endParaRPr lang="en-US" b="1" dirty="0">
              <a:solidFill>
                <a:schemeClr val="accent2"/>
              </a:solidFill>
            </a:endParaRPr>
          </a:p>
        </p:txBody>
      </p:sp>
      <p:sp>
        <p:nvSpPr>
          <p:cNvPr id="4" name="Rectangle 3"/>
          <p:cNvSpPr/>
          <p:nvPr/>
        </p:nvSpPr>
        <p:spPr>
          <a:xfrm>
            <a:off x="838200" y="5029200"/>
            <a:ext cx="6019800" cy="369332"/>
          </a:xfrm>
          <a:prstGeom prst="rect">
            <a:avLst/>
          </a:prstGeom>
        </p:spPr>
        <p:txBody>
          <a:bodyPr wrap="square">
            <a:spAutoFit/>
          </a:bodyPr>
          <a:lstStyle/>
          <a:p>
            <a:r>
              <a:rPr lang="en-US" dirty="0" smtClean="0">
                <a:solidFill>
                  <a:srgbClr val="4F81BD"/>
                </a:solidFill>
              </a:rPr>
              <a:t>API Key : 904d40d226b4eb6aec79fe4e36ee86c4</a:t>
            </a:r>
            <a:r>
              <a:rPr lang="en-US" dirty="0" smtClean="0">
                <a:solidFill>
                  <a:srgbClr val="4F81BD"/>
                </a:solidFill>
              </a:rPr>
              <a:t>:8:55993044 </a:t>
            </a:r>
            <a:endParaRPr lang="en-US" dirty="0">
              <a:solidFill>
                <a:srgbClr val="4F81BD"/>
              </a:solidFill>
            </a:endParaRPr>
          </a:p>
        </p:txBody>
      </p:sp>
      <p:sp>
        <p:nvSpPr>
          <p:cNvPr id="5" name="Rectangle 4"/>
          <p:cNvSpPr/>
          <p:nvPr/>
        </p:nvSpPr>
        <p:spPr>
          <a:xfrm>
            <a:off x="838200" y="6248400"/>
            <a:ext cx="6019800" cy="369332"/>
          </a:xfrm>
          <a:prstGeom prst="rect">
            <a:avLst/>
          </a:prstGeom>
        </p:spPr>
        <p:txBody>
          <a:bodyPr wrap="square">
            <a:spAutoFit/>
          </a:bodyPr>
          <a:lstStyle/>
          <a:p>
            <a:r>
              <a:rPr lang="en-US" dirty="0" smtClean="0">
                <a:solidFill>
                  <a:srgbClr val="C0504D"/>
                </a:solidFill>
              </a:rPr>
              <a:t>API Key : </a:t>
            </a:r>
            <a:r>
              <a:rPr lang="en-US" dirty="0" smtClean="0">
                <a:solidFill>
                  <a:srgbClr val="C0504D"/>
                </a:solidFill>
              </a:rPr>
              <a:t>b4525fbaa93223c48893726e76c00370:6:55993044</a:t>
            </a:r>
            <a:endParaRPr lang="en-US" dirty="0">
              <a:solidFill>
                <a:srgbClr val="C0504D"/>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API Request Tool</a:t>
            </a:r>
            <a:endParaRPr lang="en-US" dirty="0"/>
          </a:p>
        </p:txBody>
      </p:sp>
      <p:sp>
        <p:nvSpPr>
          <p:cNvPr id="3" name="Content Placeholder 2"/>
          <p:cNvSpPr>
            <a:spLocks noGrp="1"/>
          </p:cNvSpPr>
          <p:nvPr>
            <p:ph idx="1"/>
          </p:nvPr>
        </p:nvSpPr>
        <p:spPr/>
        <p:txBody>
          <a:bodyPr/>
          <a:lstStyle/>
          <a:p>
            <a:endParaRPr lang="en-US"/>
          </a:p>
        </p:txBody>
      </p:sp>
      <p:pic>
        <p:nvPicPr>
          <p:cNvPr id="4" name="Picture 3" descr="Screen shot 2012-03-21 at 5.02.53 PM.png"/>
          <p:cNvPicPr>
            <a:picLocks noChangeAspect="1"/>
          </p:cNvPicPr>
          <p:nvPr/>
        </p:nvPicPr>
        <p:blipFill>
          <a:blip r:embed="rId2"/>
          <a:stretch>
            <a:fillRect/>
          </a:stretch>
        </p:blipFill>
        <p:spPr>
          <a:xfrm>
            <a:off x="0" y="1981200"/>
            <a:ext cx="9144000" cy="5647513"/>
          </a:xfrm>
          <a:prstGeom prst="rect">
            <a:avLst/>
          </a:prstGeom>
        </p:spPr>
      </p:pic>
      <p:sp>
        <p:nvSpPr>
          <p:cNvPr id="5" name="Rectangle 4"/>
          <p:cNvSpPr/>
          <p:nvPr/>
        </p:nvSpPr>
        <p:spPr>
          <a:xfrm>
            <a:off x="457200" y="1524000"/>
            <a:ext cx="7696200" cy="369332"/>
          </a:xfrm>
          <a:prstGeom prst="rect">
            <a:avLst/>
          </a:prstGeom>
        </p:spPr>
        <p:txBody>
          <a:bodyPr wrap="square">
            <a:spAutoFit/>
          </a:bodyPr>
          <a:lstStyle/>
          <a:p>
            <a:pPr lvl="1"/>
            <a:r>
              <a:rPr lang="en-US" dirty="0" smtClean="0">
                <a:hlinkClick r:id="rId3"/>
              </a:rPr>
              <a:t>http://prototype.nytimes.com/gst/apitool/index.html</a:t>
            </a:r>
            <a:endParaRPr 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8" name="Content Placeholder 7" descr="Screen shot 2012-03-21 at 5.05.19 PM.png"/>
          <p:cNvPicPr>
            <a:picLocks noGrp="1" noChangeAspect="1"/>
          </p:cNvPicPr>
          <p:nvPr>
            <p:ph idx="1"/>
          </p:nvPr>
        </p:nvPicPr>
        <p:blipFill>
          <a:blip r:embed="rId2"/>
          <a:stretch>
            <a:fillRect/>
          </a:stretch>
        </p:blipFill>
        <p:spPr>
          <a:xfrm>
            <a:off x="520185" y="2332037"/>
            <a:ext cx="8103629" cy="4525963"/>
          </a:xfrm>
        </p:spPr>
      </p:pic>
      <p:sp>
        <p:nvSpPr>
          <p:cNvPr id="4" name="Text Placeholder 3"/>
          <p:cNvSpPr>
            <a:spLocks noGrp="1"/>
          </p:cNvSpPr>
          <p:nvPr>
            <p:ph type="body" idx="4294967295"/>
          </p:nvPr>
        </p:nvSpPr>
        <p:spPr>
          <a:xfrm>
            <a:off x="457200" y="1535113"/>
            <a:ext cx="4040188" cy="639762"/>
          </a:xfrm>
        </p:spPr>
        <p:txBody>
          <a:bodyPr/>
          <a:lstStyle/>
          <a:p>
            <a:pPr>
              <a:buNone/>
            </a:pPr>
            <a:r>
              <a:rPr lang="en-US" dirty="0" err="1" smtClean="0"/>
              <a:t>Json</a:t>
            </a:r>
            <a:r>
              <a:rPr lang="en-US" dirty="0" smtClean="0"/>
              <a:t>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9" name="Content Placeholder 8" descr="Screen shot 2012-03-21 at 5.05.06 PM.png"/>
          <p:cNvPicPr>
            <a:picLocks noGrp="1" noChangeAspect="1"/>
          </p:cNvPicPr>
          <p:nvPr>
            <p:ph idx="1"/>
          </p:nvPr>
        </p:nvPicPr>
        <p:blipFill>
          <a:blip r:embed="rId2"/>
          <a:stretch>
            <a:fillRect/>
          </a:stretch>
        </p:blipFill>
        <p:spPr>
          <a:xfrm>
            <a:off x="690283" y="2174875"/>
            <a:ext cx="7763434" cy="4525963"/>
          </a:xfrm>
        </p:spPr>
      </p:pic>
      <p:sp>
        <p:nvSpPr>
          <p:cNvPr id="6" name="Text Placeholder 5"/>
          <p:cNvSpPr>
            <a:spLocks noGrp="1"/>
          </p:cNvSpPr>
          <p:nvPr>
            <p:ph type="body" sz="quarter" idx="4294967295"/>
          </p:nvPr>
        </p:nvSpPr>
        <p:spPr>
          <a:xfrm>
            <a:off x="690283" y="1417638"/>
            <a:ext cx="4041775" cy="639762"/>
          </a:xfrm>
        </p:spPr>
        <p:txBody>
          <a:bodyPr/>
          <a:lstStyle/>
          <a:p>
            <a:pPr>
              <a:buNone/>
            </a:pPr>
            <a:r>
              <a:rPr lang="en-US" dirty="0" smtClean="0"/>
              <a:t>XML</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Parsing the Data</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dirty="0" smtClean="0"/>
              <a:t>$</a:t>
            </a:r>
            <a:r>
              <a:rPr lang="en-US" dirty="0" err="1" smtClean="0"/>
              <a:t>articleSearchUrl</a:t>
            </a:r>
            <a:r>
              <a:rPr lang="en-US" dirty="0" smtClean="0"/>
              <a:t>=“</a:t>
            </a:r>
            <a:r>
              <a:rPr lang="en-US" dirty="0" smtClean="0">
                <a:solidFill>
                  <a:schemeClr val="accent2"/>
                </a:solidFill>
              </a:rPr>
              <a:t>http://api.nytimes.com/svc/search/v1/article?format=</a:t>
            </a:r>
            <a:r>
              <a:rPr lang="en-US" dirty="0" err="1" smtClean="0">
                <a:solidFill>
                  <a:schemeClr val="accent2"/>
                </a:solidFill>
              </a:rPr>
              <a:t>json</a:t>
            </a:r>
            <a:r>
              <a:rPr lang="en-US" dirty="0" err="1" smtClean="0">
                <a:solidFill>
                  <a:schemeClr val="accent3">
                    <a:lumMod val="50000"/>
                  </a:schemeClr>
                </a:solidFill>
              </a:rPr>
              <a:t>&amp;query</a:t>
            </a:r>
            <a:r>
              <a:rPr lang="en-US" dirty="0" smtClean="0">
                <a:solidFill>
                  <a:schemeClr val="accent3">
                    <a:lumMod val="50000"/>
                  </a:schemeClr>
                </a:solidFill>
              </a:rPr>
              <a:t>=</a:t>
            </a:r>
            <a:r>
              <a:rPr lang="en-US" dirty="0" err="1" smtClean="0">
                <a:solidFill>
                  <a:schemeClr val="accent3">
                    <a:lumMod val="50000"/>
                  </a:schemeClr>
                </a:solidFill>
              </a:rPr>
              <a:t>starbucks</a:t>
            </a:r>
            <a:r>
              <a:rPr lang="en-US" dirty="0" err="1" smtClean="0">
                <a:solidFill>
                  <a:schemeClr val="accent1">
                    <a:lumMod val="75000"/>
                  </a:schemeClr>
                </a:solidFill>
              </a:rPr>
              <a:t>&amp;api</a:t>
            </a:r>
            <a:r>
              <a:rPr lang="en-US" dirty="0" smtClean="0">
                <a:solidFill>
                  <a:schemeClr val="accent1">
                    <a:lumMod val="75000"/>
                  </a:schemeClr>
                </a:solidFill>
              </a:rPr>
              <a:t>-key=904d40d226b4eb6aec79fe4e36ee86c4:8:55993044%20”</a:t>
            </a:r>
          </a:p>
          <a:p>
            <a:pPr>
              <a:buNone/>
            </a:pPr>
            <a:endParaRPr lang="en-US" dirty="0" smtClean="0"/>
          </a:p>
          <a:p>
            <a:pPr>
              <a:buNone/>
            </a:pPr>
            <a:endParaRPr lang="en-US" dirty="0" smtClean="0"/>
          </a:p>
          <a:p>
            <a:pPr>
              <a:buNone/>
            </a:pPr>
            <a:r>
              <a:rPr lang="en-US" dirty="0" smtClean="0"/>
              <a:t>$</a:t>
            </a:r>
            <a:r>
              <a:rPr lang="en-US" dirty="0" err="1" smtClean="0"/>
              <a:t>json</a:t>
            </a:r>
            <a:r>
              <a:rPr lang="en-US" dirty="0" smtClean="0"/>
              <a:t>=</a:t>
            </a:r>
            <a:r>
              <a:rPr lang="en-US" dirty="0" err="1" smtClean="0">
                <a:solidFill>
                  <a:srgbClr val="FF0000"/>
                </a:solidFill>
              </a:rPr>
              <a:t>file_get_contents(</a:t>
            </a:r>
            <a:r>
              <a:rPr lang="en-US" dirty="0" err="1" smtClean="0"/>
              <a:t>$articleSearchUrl</a:t>
            </a:r>
            <a:r>
              <a:rPr lang="en-US" dirty="0" smtClean="0">
                <a:solidFill>
                  <a:srgbClr val="FF0000"/>
                </a:solidFill>
              </a:rPr>
              <a:t>);</a:t>
            </a:r>
          </a:p>
          <a:p>
            <a:pPr>
              <a:buNone/>
            </a:pPr>
            <a:endParaRPr lang="en-US" dirty="0" smtClean="0"/>
          </a:p>
          <a:p>
            <a:pPr>
              <a:buNone/>
            </a:pPr>
            <a:endParaRPr lang="en-US" dirty="0" smtClean="0"/>
          </a:p>
          <a:p>
            <a:pPr>
              <a:buNone/>
            </a:pPr>
            <a:r>
              <a:rPr lang="en-US" dirty="0" smtClean="0"/>
              <a:t>$</a:t>
            </a:r>
            <a:r>
              <a:rPr lang="en-US" dirty="0" err="1" smtClean="0"/>
              <a:t>obj</a:t>
            </a:r>
            <a:r>
              <a:rPr lang="en-US" dirty="0" smtClean="0"/>
              <a:t> = </a:t>
            </a:r>
            <a:r>
              <a:rPr lang="en-US" dirty="0" err="1" smtClean="0">
                <a:solidFill>
                  <a:srgbClr val="3366FF"/>
                </a:solidFill>
              </a:rPr>
              <a:t>json_decode(</a:t>
            </a:r>
            <a:r>
              <a:rPr lang="en-US" dirty="0" err="1" smtClean="0"/>
              <a:t>$json</a:t>
            </a:r>
            <a:r>
              <a:rPr lang="en-US" dirty="0" smtClean="0">
                <a:solidFill>
                  <a:srgbClr val="3366FF"/>
                </a:solidFill>
              </a:rPr>
              <a:t>);</a:t>
            </a:r>
            <a:endParaRPr lang="en-US" dirty="0">
              <a:solidFill>
                <a:srgbClr val="3366FF"/>
              </a:solidFill>
            </a:endParaRPr>
          </a:p>
        </p:txBody>
      </p:sp>
      <p:sp>
        <p:nvSpPr>
          <p:cNvPr id="4" name="Rectangle 3"/>
          <p:cNvSpPr/>
          <p:nvPr/>
        </p:nvSpPr>
        <p:spPr>
          <a:xfrm>
            <a:off x="1828800" y="4659868"/>
            <a:ext cx="2149321" cy="292388"/>
          </a:xfrm>
          <a:prstGeom prst="rect">
            <a:avLst/>
          </a:prstGeom>
        </p:spPr>
        <p:txBody>
          <a:bodyPr wrap="none">
            <a:spAutoFit/>
          </a:bodyPr>
          <a:lstStyle/>
          <a:p>
            <a:r>
              <a:rPr lang="en-US" sz="1300" i="1" dirty="0" smtClean="0">
                <a:solidFill>
                  <a:schemeClr val="bg1">
                    <a:lumMod val="50000"/>
                  </a:schemeClr>
                </a:solidFill>
              </a:rPr>
              <a:t>Reads entire file into a string</a:t>
            </a:r>
            <a:endParaRPr lang="en-US" sz="1300" i="1" dirty="0">
              <a:solidFill>
                <a:schemeClr val="bg1">
                  <a:lumMod val="50000"/>
                </a:schemeClr>
              </a:solidFill>
            </a:endParaRPr>
          </a:p>
        </p:txBody>
      </p:sp>
      <p:sp>
        <p:nvSpPr>
          <p:cNvPr id="5" name="Rectangle 4"/>
          <p:cNvSpPr/>
          <p:nvPr/>
        </p:nvSpPr>
        <p:spPr>
          <a:xfrm>
            <a:off x="1447800" y="6126163"/>
            <a:ext cx="6107110" cy="292388"/>
          </a:xfrm>
          <a:prstGeom prst="rect">
            <a:avLst/>
          </a:prstGeom>
        </p:spPr>
        <p:txBody>
          <a:bodyPr wrap="none">
            <a:spAutoFit/>
          </a:bodyPr>
          <a:lstStyle/>
          <a:p>
            <a:r>
              <a:rPr lang="en-US" sz="1300" i="1" dirty="0" smtClean="0">
                <a:solidFill>
                  <a:schemeClr val="bg1">
                    <a:lumMod val="50000"/>
                  </a:schemeClr>
                </a:solidFill>
              </a:rPr>
              <a:t>Decodes a JSON String : Takes a JSON encoded string and converts it into a PHP variable</a:t>
            </a:r>
            <a:endParaRPr lang="en-US" sz="1300" i="1" dirty="0">
              <a:solidFill>
                <a:schemeClr val="bg1">
                  <a:lumMod val="50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Twiiter</a:t>
            </a:r>
            <a:r>
              <a:rPr lang="en-US" dirty="0" smtClean="0"/>
              <a:t> API</a:t>
            </a:r>
            <a:endParaRPr lang="en-US" dirty="0"/>
          </a:p>
        </p:txBody>
      </p:sp>
      <p:sp>
        <p:nvSpPr>
          <p:cNvPr id="3" name="Content Placeholder 2"/>
          <p:cNvSpPr>
            <a:spLocks noGrp="1"/>
          </p:cNvSpPr>
          <p:nvPr>
            <p:ph idx="1"/>
          </p:nvPr>
        </p:nvSpPr>
        <p:spPr>
          <a:xfrm>
            <a:off x="2743200" y="3048000"/>
            <a:ext cx="5943600" cy="2697163"/>
          </a:xfrm>
        </p:spPr>
        <p:txBody>
          <a:bodyPr/>
          <a:lstStyle/>
          <a:p>
            <a:r>
              <a:rPr lang="en-US" dirty="0" smtClean="0"/>
              <a:t>Search API</a:t>
            </a:r>
          </a:p>
          <a:p>
            <a:r>
              <a:rPr lang="en-US" dirty="0" smtClean="0"/>
              <a:t>Rest API</a:t>
            </a:r>
          </a:p>
          <a:p>
            <a:r>
              <a:rPr lang="en-US" dirty="0" smtClean="0"/>
              <a:t>Streaming API</a:t>
            </a:r>
            <a:endParaRPr lang="en-US" dirty="0"/>
          </a:p>
        </p:txBody>
      </p:sp>
      <p:sp>
        <p:nvSpPr>
          <p:cNvPr id="4" name="Rectangle 3"/>
          <p:cNvSpPr/>
          <p:nvPr/>
        </p:nvSpPr>
        <p:spPr>
          <a:xfrm>
            <a:off x="457200" y="5941497"/>
            <a:ext cx="2441694" cy="369332"/>
          </a:xfrm>
          <a:prstGeom prst="rect">
            <a:avLst/>
          </a:prstGeom>
        </p:spPr>
        <p:txBody>
          <a:bodyPr wrap="none">
            <a:spAutoFit/>
          </a:bodyPr>
          <a:lstStyle/>
          <a:p>
            <a:r>
              <a:rPr lang="en-US" dirty="0" smtClean="0"/>
              <a:t>https://</a:t>
            </a:r>
            <a:r>
              <a:rPr lang="en-US" dirty="0" err="1" smtClean="0"/>
              <a:t>dev.twitter.com</a:t>
            </a:r>
            <a:r>
              <a:rPr lang="en-US" dirty="0" smtClean="0"/>
              <a:t>/</a:t>
            </a:r>
            <a:endParaRPr lang="en-US" dirty="0"/>
          </a:p>
        </p:txBody>
      </p:sp>
      <p:pic>
        <p:nvPicPr>
          <p:cNvPr id="48131" name="Picture 3"/>
          <p:cNvPicPr>
            <a:picLocks noChangeAspect="1" noChangeArrowheads="1"/>
          </p:cNvPicPr>
          <p:nvPr/>
        </p:nvPicPr>
        <p:blipFill>
          <a:blip r:embed="rId2"/>
          <a:srcRect/>
          <a:stretch>
            <a:fillRect/>
          </a:stretch>
        </p:blipFill>
        <p:spPr bwMode="auto">
          <a:xfrm>
            <a:off x="3200400" y="1219200"/>
            <a:ext cx="2921000" cy="18288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2-03-22 at 2.38.34 PM.png"/>
          <p:cNvPicPr>
            <a:picLocks noGrp="1" noChangeAspect="1"/>
          </p:cNvPicPr>
          <p:nvPr>
            <p:ph idx="1"/>
          </p:nvPr>
        </p:nvPicPr>
        <p:blipFill>
          <a:blip r:embed="rId2"/>
          <a:stretch>
            <a:fillRect/>
          </a:stretch>
        </p:blipFill>
        <p:spPr>
          <a:xfrm>
            <a:off x="939512" y="762000"/>
            <a:ext cx="7264976" cy="4525963"/>
          </a:xfrm>
        </p:spPr>
      </p:pic>
      <p:sp>
        <p:nvSpPr>
          <p:cNvPr id="5" name="Rectangle 4"/>
          <p:cNvSpPr/>
          <p:nvPr/>
        </p:nvSpPr>
        <p:spPr>
          <a:xfrm>
            <a:off x="457200" y="6248400"/>
            <a:ext cx="6024005" cy="369332"/>
          </a:xfrm>
          <a:prstGeom prst="rect">
            <a:avLst/>
          </a:prstGeom>
        </p:spPr>
        <p:txBody>
          <a:bodyPr wrap="none">
            <a:spAutoFit/>
          </a:bodyPr>
          <a:lstStyle/>
          <a:p>
            <a:r>
              <a:rPr lang="en-US" i="1" dirty="0" smtClean="0">
                <a:solidFill>
                  <a:schemeClr val="accent1"/>
                </a:solidFill>
              </a:rPr>
              <a:t>Shamefully Stolen from   </a:t>
            </a:r>
            <a:r>
              <a:rPr lang="en-US" dirty="0" smtClean="0"/>
              <a:t>http</a:t>
            </a:r>
            <a:r>
              <a:rPr lang="en-US" dirty="0" smtClean="0"/>
              <a:t>://</a:t>
            </a:r>
            <a:r>
              <a:rPr lang="en-US" dirty="0" err="1" smtClean="0"/>
              <a:t>www.binaryspark.com</a:t>
            </a:r>
            <a:r>
              <a:rPr lang="en-US" dirty="0" smtClean="0"/>
              <a:t>/classes/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API Search Query</a:t>
            </a:r>
            <a:endParaRPr lang="en-US" dirty="0"/>
          </a:p>
        </p:txBody>
      </p:sp>
      <p:sp>
        <p:nvSpPr>
          <p:cNvPr id="3" name="Content Placeholder 2"/>
          <p:cNvSpPr>
            <a:spLocks noGrp="1"/>
          </p:cNvSpPr>
          <p:nvPr>
            <p:ph idx="1"/>
          </p:nvPr>
        </p:nvSpPr>
        <p:spPr/>
        <p:txBody>
          <a:bodyPr/>
          <a:lstStyle/>
          <a:p>
            <a:pPr>
              <a:buNone/>
            </a:pPr>
            <a:r>
              <a:rPr lang="en-US" dirty="0" smtClean="0">
                <a:solidFill>
                  <a:schemeClr val="accent2">
                    <a:lumMod val="75000"/>
                  </a:schemeClr>
                </a:solidFill>
              </a:rPr>
              <a:t>	</a:t>
            </a:r>
          </a:p>
          <a:p>
            <a:pPr>
              <a:buNone/>
            </a:pPr>
            <a:r>
              <a:rPr lang="en-US" dirty="0" smtClean="0">
                <a:solidFill>
                  <a:schemeClr val="accent2">
                    <a:lumMod val="75000"/>
                  </a:schemeClr>
                </a:solidFill>
              </a:rPr>
              <a:t>	</a:t>
            </a:r>
          </a:p>
          <a:p>
            <a:pPr>
              <a:buNone/>
            </a:pPr>
            <a:r>
              <a:rPr lang="en-US" dirty="0" smtClean="0">
                <a:solidFill>
                  <a:srgbClr val="C0504D"/>
                </a:solidFill>
              </a:rPr>
              <a:t>	</a:t>
            </a:r>
            <a:r>
              <a:rPr lang="en-US" dirty="0" smtClean="0">
                <a:solidFill>
                  <a:srgbClr val="C0504D"/>
                </a:solidFill>
              </a:rPr>
              <a:t>http</a:t>
            </a:r>
            <a:r>
              <a:rPr lang="en-US" dirty="0" smtClean="0">
                <a:solidFill>
                  <a:srgbClr val="C0504D"/>
                </a:solidFill>
              </a:rPr>
              <a:t>://</a:t>
            </a:r>
            <a:r>
              <a:rPr lang="en-US" dirty="0" err="1" smtClean="0">
                <a:solidFill>
                  <a:srgbClr val="C0504D"/>
                </a:solidFill>
              </a:rPr>
              <a:t>search.twitter.com/search.json?callback</a:t>
            </a:r>
            <a:r>
              <a:rPr lang="en-US" dirty="0" smtClean="0">
                <a:solidFill>
                  <a:srgbClr val="C0504D"/>
                </a:solidFill>
              </a:rPr>
              <a:t>=?&amp;</a:t>
            </a:r>
            <a:r>
              <a:rPr lang="en-US" dirty="0" err="1" smtClean="0">
                <a:solidFill>
                  <a:schemeClr val="accent5">
                    <a:lumMod val="75000"/>
                  </a:schemeClr>
                </a:solidFill>
              </a:rPr>
              <a:t>q</a:t>
            </a:r>
            <a:r>
              <a:rPr lang="en-US" dirty="0" smtClean="0">
                <a:solidFill>
                  <a:schemeClr val="accent5">
                    <a:lumMod val="75000"/>
                  </a:schemeClr>
                </a:solidFill>
              </a:rPr>
              <a:t>=</a:t>
            </a:r>
            <a:r>
              <a:rPr lang="en-US" dirty="0" err="1" smtClean="0">
                <a:solidFill>
                  <a:schemeClr val="accent5"/>
                </a:solidFill>
              </a:rPr>
              <a:t>starbucks</a:t>
            </a:r>
            <a:endParaRPr lang="en-US" dirty="0">
              <a:solidFill>
                <a:schemeClr val="accent5"/>
              </a:solidFill>
            </a:endParaRPr>
          </a:p>
        </p:txBody>
      </p:sp>
      <p:sp>
        <p:nvSpPr>
          <p:cNvPr id="4" name="Rectangle 3"/>
          <p:cNvSpPr/>
          <p:nvPr/>
        </p:nvSpPr>
        <p:spPr>
          <a:xfrm>
            <a:off x="3479761" y="4038600"/>
            <a:ext cx="728159" cy="369332"/>
          </a:xfrm>
          <a:prstGeom prst="rect">
            <a:avLst/>
          </a:prstGeom>
        </p:spPr>
        <p:txBody>
          <a:bodyPr wrap="none">
            <a:spAutoFit/>
          </a:bodyPr>
          <a:lstStyle/>
          <a:p>
            <a:r>
              <a:rPr lang="en-US" dirty="0" smtClean="0">
                <a:solidFill>
                  <a:schemeClr val="tx2">
                    <a:lumMod val="60000"/>
                    <a:lumOff val="40000"/>
                  </a:schemeClr>
                </a:solidFill>
              </a:rPr>
              <a:t>query</a:t>
            </a:r>
            <a:endParaRPr lang="en-US" dirty="0">
              <a:solidFill>
                <a:schemeClr val="tx2">
                  <a:lumMod val="60000"/>
                  <a:lumOff val="40000"/>
                </a:schemeClr>
              </a:solidFill>
            </a:endParaRPr>
          </a:p>
        </p:txBody>
      </p:sp>
      <p:sp>
        <p:nvSpPr>
          <p:cNvPr id="5" name="Rectangle 4"/>
          <p:cNvSpPr/>
          <p:nvPr/>
        </p:nvSpPr>
        <p:spPr>
          <a:xfrm>
            <a:off x="1295400" y="4038600"/>
            <a:ext cx="876374" cy="369332"/>
          </a:xfrm>
          <a:prstGeom prst="rect">
            <a:avLst/>
          </a:prstGeom>
        </p:spPr>
        <p:txBody>
          <a:bodyPr wrap="none">
            <a:spAutoFit/>
          </a:bodyPr>
          <a:lstStyle/>
          <a:p>
            <a:r>
              <a:rPr lang="en-US" dirty="0" err="1" smtClean="0">
                <a:solidFill>
                  <a:schemeClr val="accent2"/>
                </a:solidFill>
              </a:rPr>
              <a:t>baseurl</a:t>
            </a:r>
            <a:endParaRPr lang="en-US" dirty="0">
              <a:solidFill>
                <a:schemeClr val="accent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Json</a:t>
            </a:r>
            <a:r>
              <a:rPr lang="en-US" dirty="0" smtClean="0"/>
              <a:t> Results</a:t>
            </a:r>
            <a:endParaRPr lang="en-US" dirty="0"/>
          </a:p>
        </p:txBody>
      </p:sp>
      <p:pic>
        <p:nvPicPr>
          <p:cNvPr id="4" name="Content Placeholder 3" descr="Screen shot 2012-03-22 at 2.28.45 PM.png"/>
          <p:cNvPicPr>
            <a:picLocks noGrp="1" noChangeAspect="1"/>
          </p:cNvPicPr>
          <p:nvPr>
            <p:ph idx="1"/>
          </p:nvPr>
        </p:nvPicPr>
        <p:blipFill>
          <a:blip r:embed="rId2"/>
          <a:stretch>
            <a:fillRect/>
          </a:stretch>
        </p:blipFill>
        <p:spPr>
          <a:xfrm>
            <a:off x="1137686" y="1600200"/>
            <a:ext cx="6868627" cy="4525963"/>
          </a:xfrm>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Parse </a:t>
            </a:r>
            <a:r>
              <a:rPr lang="en-US" dirty="0" err="1" smtClean="0"/>
              <a:t>json</a:t>
            </a:r>
            <a:endParaRPr lang="en-US" dirty="0"/>
          </a:p>
        </p:txBody>
      </p:sp>
      <p:sp>
        <p:nvSpPr>
          <p:cNvPr id="7" name="Text Placeholder 6"/>
          <p:cNvSpPr>
            <a:spLocks noGrp="1"/>
          </p:cNvSpPr>
          <p:nvPr>
            <p:ph type="body" idx="1"/>
          </p:nvPr>
        </p:nvSpPr>
        <p:spPr/>
        <p:txBody>
          <a:bodyPr/>
          <a:lstStyle/>
          <a:p>
            <a:r>
              <a:rPr lang="en-US" dirty="0" err="1" smtClean="0"/>
              <a:t>jQuery</a:t>
            </a:r>
            <a:endParaRPr lang="en-US" dirty="0"/>
          </a:p>
        </p:txBody>
      </p:sp>
      <p:sp>
        <p:nvSpPr>
          <p:cNvPr id="3" name="Content Placeholder 2"/>
          <p:cNvSpPr>
            <a:spLocks noGrp="1"/>
          </p:cNvSpPr>
          <p:nvPr>
            <p:ph sz="half" idx="2"/>
          </p:nvPr>
        </p:nvSpPr>
        <p:spPr/>
        <p:txBody>
          <a:bodyPr/>
          <a:lstStyle/>
          <a:p>
            <a:pPr>
              <a:buNone/>
            </a:pPr>
            <a:r>
              <a:rPr lang="en-US" dirty="0" err="1" smtClean="0">
                <a:solidFill>
                  <a:schemeClr val="accent6">
                    <a:lumMod val="75000"/>
                  </a:schemeClr>
                </a:solidFill>
              </a:rPr>
              <a:t>jQuery.getJSON</a:t>
            </a:r>
            <a:r>
              <a:rPr lang="en-US" dirty="0" smtClean="0">
                <a:solidFill>
                  <a:schemeClr val="accent6">
                    <a:lumMod val="75000"/>
                  </a:schemeClr>
                </a:solidFill>
              </a:rPr>
              <a:t>( </a:t>
            </a:r>
            <a:r>
              <a:rPr lang="en-US" dirty="0" err="1" smtClean="0"/>
              <a:t>url</a:t>
            </a:r>
            <a:r>
              <a:rPr lang="en-US" dirty="0" smtClean="0"/>
              <a:t>, [data], [callback] </a:t>
            </a:r>
            <a:r>
              <a:rPr lang="en-US" dirty="0" smtClean="0">
                <a:solidFill>
                  <a:srgbClr val="E46C0A"/>
                </a:solidFill>
              </a:rPr>
              <a:t>)</a:t>
            </a:r>
          </a:p>
          <a:p>
            <a:pPr>
              <a:buNone/>
            </a:pPr>
            <a:endParaRPr lang="en-US" dirty="0"/>
          </a:p>
        </p:txBody>
      </p:sp>
      <p:sp>
        <p:nvSpPr>
          <p:cNvPr id="8" name="Text Placeholder 7"/>
          <p:cNvSpPr>
            <a:spLocks noGrp="1"/>
          </p:cNvSpPr>
          <p:nvPr>
            <p:ph type="body" sz="quarter" idx="3"/>
          </p:nvPr>
        </p:nvSpPr>
        <p:spPr/>
        <p:txBody>
          <a:bodyPr/>
          <a:lstStyle/>
          <a:p>
            <a:r>
              <a:rPr lang="en-US" dirty="0" smtClean="0"/>
              <a:t>PHP</a:t>
            </a:r>
            <a:endParaRPr lang="en-US" dirty="0"/>
          </a:p>
        </p:txBody>
      </p:sp>
      <p:sp>
        <p:nvSpPr>
          <p:cNvPr id="5" name="Content Placeholder 4"/>
          <p:cNvSpPr>
            <a:spLocks noGrp="1"/>
          </p:cNvSpPr>
          <p:nvPr>
            <p:ph sz="quarter" idx="4"/>
          </p:nvPr>
        </p:nvSpPr>
        <p:spPr/>
        <p:txBody>
          <a:bodyPr/>
          <a:lstStyle/>
          <a:p>
            <a:pPr>
              <a:buNone/>
            </a:pPr>
            <a:r>
              <a:rPr lang="en-US" dirty="0" err="1" smtClean="0">
                <a:solidFill>
                  <a:srgbClr val="3366FF"/>
                </a:solidFill>
              </a:rPr>
              <a:t>json_decode(</a:t>
            </a:r>
            <a:r>
              <a:rPr lang="en-US" dirty="0" err="1" smtClean="0"/>
              <a:t>$json</a:t>
            </a:r>
            <a:r>
              <a:rPr lang="en-US" dirty="0" smtClean="0">
                <a:solidFill>
                  <a:srgbClr val="3366FF"/>
                </a:solidFill>
              </a:rPr>
              <a:t>);</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mtClean="0"/>
              <a:t>Get Twitter </a:t>
            </a:r>
            <a:r>
              <a:rPr lang="en-US" dirty="0" smtClean="0"/>
              <a:t>Search </a:t>
            </a:r>
            <a:r>
              <a:rPr lang="en-US" dirty="0" err="1" smtClean="0"/>
              <a:t>Json</a:t>
            </a:r>
            <a:r>
              <a:rPr lang="en-US" dirty="0" smtClean="0"/>
              <a:t> using </a:t>
            </a:r>
            <a:r>
              <a:rPr lang="en-US" dirty="0" err="1" smtClean="0"/>
              <a:t>JQuery</a:t>
            </a:r>
            <a:endParaRPr lang="en-US" dirty="0"/>
          </a:p>
        </p:txBody>
      </p:sp>
      <p:sp>
        <p:nvSpPr>
          <p:cNvPr id="6" name="Content Placeholder 5"/>
          <p:cNvSpPr>
            <a:spLocks noGrp="1"/>
          </p:cNvSpPr>
          <p:nvPr>
            <p:ph idx="1"/>
          </p:nvPr>
        </p:nvSpPr>
        <p:spPr/>
        <p:txBody>
          <a:bodyPr>
            <a:noAutofit/>
          </a:bodyPr>
          <a:lstStyle/>
          <a:p>
            <a:r>
              <a:rPr lang="en-US" sz="2300" dirty="0" smtClean="0"/>
              <a:t>The first parameter of this function, the URL you are planning to read, is required. The second parameter is used if you need to POST data to the URL. Last but no least, the callback function, although not required, is almost always necessary.</a:t>
            </a:r>
            <a:endParaRPr lang="en-US" sz="2300" dirty="0" smtClean="0"/>
          </a:p>
          <a:p>
            <a:endParaRPr lang="en-US" sz="2300" dirty="0" smtClean="0"/>
          </a:p>
          <a:p>
            <a:endParaRPr lang="en-US" sz="2300" dirty="0" smtClean="0"/>
          </a:p>
          <a:p>
            <a:endParaRPr lang="en-US" sz="2300" dirty="0" smtClean="0"/>
          </a:p>
          <a:p>
            <a:r>
              <a:rPr lang="en-US" sz="2300" dirty="0" smtClean="0"/>
              <a:t>Important: The URL can be to a local or external file. If the file is in another server the URL must contain a callback variable. You’ll see how this works in the next paragraphs.</a:t>
            </a:r>
            <a:endParaRPr lang="en-US" sz="2300" dirty="0"/>
          </a:p>
        </p:txBody>
      </p:sp>
      <p:sp>
        <p:nvSpPr>
          <p:cNvPr id="7" name="Rectangle 6"/>
          <p:cNvSpPr/>
          <p:nvPr/>
        </p:nvSpPr>
        <p:spPr>
          <a:xfrm>
            <a:off x="457200" y="6172329"/>
            <a:ext cx="8229600" cy="369332"/>
          </a:xfrm>
          <a:prstGeom prst="rect">
            <a:avLst/>
          </a:prstGeom>
        </p:spPr>
        <p:txBody>
          <a:bodyPr wrap="square">
            <a:spAutoFit/>
          </a:bodyPr>
          <a:lstStyle/>
          <a:p>
            <a:r>
              <a:rPr lang="en-US" dirty="0" smtClean="0"/>
              <a:t>http://webhole.net/2009/11/28/how-to-read-json-with-javascript/</a:t>
            </a:r>
            <a:endParaRPr lang="en-US" dirty="0"/>
          </a:p>
        </p:txBody>
      </p:sp>
      <p:sp>
        <p:nvSpPr>
          <p:cNvPr id="8" name="Rectangle 7"/>
          <p:cNvSpPr/>
          <p:nvPr/>
        </p:nvSpPr>
        <p:spPr>
          <a:xfrm>
            <a:off x="842914" y="1230868"/>
            <a:ext cx="3805286" cy="369332"/>
          </a:xfrm>
          <a:prstGeom prst="rect">
            <a:avLst/>
          </a:prstGeom>
        </p:spPr>
        <p:txBody>
          <a:bodyPr wrap="none">
            <a:spAutoFit/>
          </a:bodyPr>
          <a:lstStyle/>
          <a:p>
            <a:r>
              <a:rPr lang="en-US" dirty="0" err="1" smtClean="0"/>
              <a:t>jQuery.getJSON</a:t>
            </a:r>
            <a:r>
              <a:rPr lang="en-US" dirty="0" smtClean="0"/>
              <a:t>( </a:t>
            </a:r>
            <a:r>
              <a:rPr lang="en-US" dirty="0" err="1" smtClean="0"/>
              <a:t>url</a:t>
            </a:r>
            <a:r>
              <a:rPr lang="en-US" dirty="0" smtClean="0"/>
              <a:t>, [data], [callback]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More to </a:t>
            </a:r>
            <a:r>
              <a:rPr lang="en-US" smtClean="0"/>
              <a:t>be found</a:t>
            </a:r>
            <a:r>
              <a:rPr lang="en-US" dirty="0" smtClean="0"/>
              <a:t>!</a:t>
            </a:r>
            <a:br>
              <a:rPr lang="en-US" dirty="0" smtClean="0"/>
            </a:br>
            <a:r>
              <a:rPr lang="en-US" dirty="0" smtClean="0"/>
              <a:t>Research and experiment!</a:t>
            </a:r>
            <a:endParaRPr lang="en-US" dirty="0"/>
          </a:p>
        </p:txBody>
      </p:sp>
      <p:sp>
        <p:nvSpPr>
          <p:cNvPr id="6" name="Text Placeholder 5"/>
          <p:cNvSpPr>
            <a:spLocks noGrp="1"/>
          </p:cNvSpPr>
          <p:nvPr>
            <p:ph type="body"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2-03-21 at 2.47.57 PM.png"/>
          <p:cNvPicPr>
            <a:picLocks noGrp="1" noChangeAspect="1"/>
          </p:cNvPicPr>
          <p:nvPr>
            <p:ph idx="1"/>
          </p:nvPr>
        </p:nvPicPr>
        <p:blipFill>
          <a:blip r:embed="rId3"/>
          <a:stretch>
            <a:fillRect/>
          </a:stretch>
        </p:blipFill>
        <p:spPr>
          <a:xfrm>
            <a:off x="457200" y="2028134"/>
            <a:ext cx="8229600" cy="3670095"/>
          </a:xfrm>
        </p:spPr>
      </p:pic>
      <p:sp>
        <p:nvSpPr>
          <p:cNvPr id="5" name="Rectangle 4"/>
          <p:cNvSpPr/>
          <p:nvPr/>
        </p:nvSpPr>
        <p:spPr>
          <a:xfrm>
            <a:off x="457200" y="6248400"/>
            <a:ext cx="6024005" cy="369332"/>
          </a:xfrm>
          <a:prstGeom prst="rect">
            <a:avLst/>
          </a:prstGeom>
        </p:spPr>
        <p:txBody>
          <a:bodyPr wrap="none">
            <a:spAutoFit/>
          </a:bodyPr>
          <a:lstStyle/>
          <a:p>
            <a:r>
              <a:rPr lang="en-US" i="1" dirty="0" smtClean="0">
                <a:solidFill>
                  <a:schemeClr val="accent1"/>
                </a:solidFill>
              </a:rPr>
              <a:t>Shamefully Stolen from   </a:t>
            </a:r>
            <a:r>
              <a:rPr lang="en-US" dirty="0" smtClean="0"/>
              <a:t>http</a:t>
            </a:r>
            <a:r>
              <a:rPr lang="en-US" dirty="0" smtClean="0"/>
              <a:t>://</a:t>
            </a:r>
            <a:r>
              <a:rPr lang="en-US" dirty="0" err="1" smtClean="0"/>
              <a:t>www.binaryspark.com</a:t>
            </a:r>
            <a:r>
              <a:rPr lang="en-US" dirty="0" smtClean="0"/>
              <a:t>/classes/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700" dirty="0" smtClean="0"/>
              <a:t>Application Programming Interface (</a:t>
            </a:r>
            <a:r>
              <a:rPr lang="en-US" sz="3700" dirty="0" err="1" smtClean="0"/>
              <a:t>Api</a:t>
            </a:r>
            <a:r>
              <a:rPr lang="en-US" sz="3700" dirty="0" smtClean="0"/>
              <a:t>)</a:t>
            </a:r>
            <a:br>
              <a:rPr lang="en-US" sz="3700" dirty="0" smtClean="0"/>
            </a:br>
            <a:endParaRPr lang="en-US" sz="3700" dirty="0"/>
          </a:p>
        </p:txBody>
      </p:sp>
      <p:sp>
        <p:nvSpPr>
          <p:cNvPr id="3" name="Content Placeholder 2"/>
          <p:cNvSpPr>
            <a:spLocks noGrp="1"/>
          </p:cNvSpPr>
          <p:nvPr>
            <p:ph idx="1"/>
          </p:nvPr>
        </p:nvSpPr>
        <p:spPr/>
        <p:txBody>
          <a:bodyPr/>
          <a:lstStyle/>
          <a:p>
            <a:r>
              <a:rPr lang="en-US" dirty="0" smtClean="0"/>
              <a:t>Through the API you are able to call functions from a web service.</a:t>
            </a:r>
          </a:p>
          <a:p>
            <a:r>
              <a:rPr lang="en-US" dirty="0" smtClean="0"/>
              <a:t>An API is an interface implemented by a software program that enables it to interact with other software. Consider it similar to the way the user interface facilitates interaction between humans and computers.</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Map API</a:t>
            </a:r>
            <a:endParaRPr lang="en-US" dirty="0"/>
          </a:p>
        </p:txBody>
      </p:sp>
      <p:pic>
        <p:nvPicPr>
          <p:cNvPr id="5" name="Content Placeholder 4" descr="Screen shot 2012-02-29 at 6.08.07 PM.png"/>
          <p:cNvPicPr>
            <a:picLocks noGrp="1" noChangeAspect="1"/>
          </p:cNvPicPr>
          <p:nvPr>
            <p:ph idx="1"/>
          </p:nvPr>
        </p:nvPicPr>
        <p:blipFill>
          <a:blip r:embed="rId2"/>
          <a:stretch>
            <a:fillRect/>
          </a:stretch>
        </p:blipFill>
        <p:spPr>
          <a:xfrm>
            <a:off x="1672648" y="1600200"/>
            <a:ext cx="5798704" cy="4525963"/>
          </a:xfrm>
        </p:spPr>
      </p:pic>
      <p:sp>
        <p:nvSpPr>
          <p:cNvPr id="4" name="Rectangle 3"/>
          <p:cNvSpPr/>
          <p:nvPr/>
        </p:nvSpPr>
        <p:spPr>
          <a:xfrm>
            <a:off x="457200" y="6178897"/>
            <a:ext cx="8229600" cy="369332"/>
          </a:xfrm>
          <a:prstGeom prst="rect">
            <a:avLst/>
          </a:prstGeom>
        </p:spPr>
        <p:txBody>
          <a:bodyPr wrap="square">
            <a:spAutoFit/>
          </a:bodyPr>
          <a:lstStyle/>
          <a:p>
            <a:r>
              <a:rPr lang="en-US" dirty="0" smtClean="0"/>
              <a:t>http://</a:t>
            </a:r>
            <a:r>
              <a:rPr lang="en-US" dirty="0" err="1" smtClean="0"/>
              <a:t>code.google.com/apis/maps/documentation/javascript</a:t>
            </a:r>
            <a:r>
              <a:rPr lang="en-US" dirty="0" smtClean="0"/>
              <a: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 Google Maps </a:t>
            </a:r>
            <a:r>
              <a:rPr lang="en-US" dirty="0" err="1" smtClean="0"/>
              <a:t>Javascript</a:t>
            </a:r>
            <a:r>
              <a:rPr lang="en-US" dirty="0" smtClean="0"/>
              <a:t> API lets you embed Google Maps in your own web pages.</a:t>
            </a:r>
            <a:r>
              <a:rPr lang="en-US" dirty="0" smtClean="0"/>
              <a:t> </a:t>
            </a:r>
          </a:p>
          <a:p>
            <a:endParaRPr lang="en-US" dirty="0" smtClean="0"/>
          </a:p>
          <a:p>
            <a:r>
              <a:rPr lang="en-US" dirty="0" smtClean="0"/>
              <a:t>Get Key Access</a:t>
            </a:r>
          </a:p>
          <a:p>
            <a:r>
              <a:rPr lang="en-US" dirty="0" smtClean="0"/>
              <a:t>Application Programming Interface (API) Key to access the API</a:t>
            </a:r>
            <a:r>
              <a:rPr lang="en-US" dirty="0" smtClean="0"/>
              <a:t> </a:t>
            </a:r>
          </a:p>
          <a:p>
            <a:pPr lvl="1"/>
            <a:r>
              <a:rPr lang="en-US" dirty="0" smtClean="0">
                <a:hlinkClick r:id="rId2"/>
              </a:rPr>
              <a:t>https</a:t>
            </a:r>
            <a:r>
              <a:rPr lang="en-US" dirty="0" smtClean="0">
                <a:hlinkClick r:id="rId2"/>
              </a:rPr>
              <a:t>://code.google.com/apis/</a:t>
            </a:r>
            <a:r>
              <a:rPr lang="en-US" dirty="0" smtClean="0">
                <a:hlinkClick r:id="rId2"/>
              </a:rPr>
              <a:t>console</a:t>
            </a:r>
            <a:endParaRPr lang="en-US" dirty="0" smtClean="0"/>
          </a:p>
        </p:txBody>
      </p:sp>
      <p:sp>
        <p:nvSpPr>
          <p:cNvPr id="4" name="Rectangle 3"/>
          <p:cNvSpPr/>
          <p:nvPr/>
        </p:nvSpPr>
        <p:spPr>
          <a:xfrm>
            <a:off x="457200" y="6146631"/>
            <a:ext cx="7467600" cy="369332"/>
          </a:xfrm>
          <a:prstGeom prst="rect">
            <a:avLst/>
          </a:prstGeom>
        </p:spPr>
        <p:txBody>
          <a:bodyPr wrap="square">
            <a:spAutoFit/>
          </a:bodyPr>
          <a:lstStyle/>
          <a:p>
            <a:r>
              <a:rPr lang="en-US" dirty="0" smtClean="0">
                <a:hlinkClick r:id="rId3"/>
              </a:rPr>
              <a:t>https://developers.google.com/maps/documentation/javascript</a:t>
            </a:r>
            <a:r>
              <a:rPr lang="en-US" dirty="0" smtClean="0">
                <a:hlinkClick r:id="rId3"/>
              </a:rPr>
              <a:t>/</a:t>
            </a:r>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Map </a:t>
            </a:r>
            <a:r>
              <a:rPr lang="en-US" dirty="0" err="1" smtClean="0"/>
              <a:t>Geocoding</a:t>
            </a:r>
            <a:endParaRPr lang="en-US" dirty="0"/>
          </a:p>
        </p:txBody>
      </p:sp>
      <p:sp>
        <p:nvSpPr>
          <p:cNvPr id="3" name="Content Placeholder 2"/>
          <p:cNvSpPr>
            <a:spLocks noGrp="1"/>
          </p:cNvSpPr>
          <p:nvPr>
            <p:ph idx="1"/>
          </p:nvPr>
        </p:nvSpPr>
        <p:spPr/>
        <p:txBody>
          <a:bodyPr>
            <a:normAutofit/>
          </a:bodyPr>
          <a:lstStyle/>
          <a:p>
            <a:r>
              <a:rPr lang="en-US" dirty="0" err="1" smtClean="0"/>
              <a:t>Geocoding</a:t>
            </a:r>
            <a:r>
              <a:rPr lang="en-US" dirty="0" smtClean="0"/>
              <a:t> </a:t>
            </a:r>
          </a:p>
          <a:p>
            <a:pPr lvl="1"/>
            <a:r>
              <a:rPr lang="en-US" dirty="0" smtClean="0"/>
              <a:t>"</a:t>
            </a:r>
            <a:r>
              <a:rPr lang="en-US" dirty="0" err="1" smtClean="0"/>
              <a:t>Geocoding</a:t>
            </a:r>
            <a:r>
              <a:rPr lang="en-US" dirty="0" smtClean="0"/>
              <a:t> is the process of converting addresses (like "1600 Amphitheatre Parkway, Mountain View, CA") into geographic coordinates (like latitude 37.423021 and longitude -122.083739), which you can use to place markers or position the map. The Google Maps API provides a </a:t>
            </a:r>
            <a:r>
              <a:rPr lang="en-US" dirty="0" err="1" smtClean="0"/>
              <a:t>geocoder</a:t>
            </a:r>
            <a:r>
              <a:rPr lang="en-US" dirty="0" smtClean="0"/>
              <a:t> class for </a:t>
            </a:r>
            <a:r>
              <a:rPr lang="en-US" dirty="0" err="1" smtClean="0"/>
              <a:t>geocoding</a:t>
            </a:r>
            <a:r>
              <a:rPr lang="en-US" dirty="0" smtClean="0"/>
              <a:t> addresses dynamically from user input." - Google –</a:t>
            </a:r>
            <a:endParaRPr lang="en-US" dirty="0" smtClean="0"/>
          </a:p>
          <a:p>
            <a:pPr>
              <a:buNone/>
            </a:pPr>
            <a:endParaRPr lang="en-US" dirty="0" smtClean="0"/>
          </a:p>
          <a:p>
            <a:pPr>
              <a:buNone/>
            </a:pPr>
            <a:endParaRPr lang="en-US" dirty="0" smtClean="0"/>
          </a:p>
        </p:txBody>
      </p:sp>
      <p:sp>
        <p:nvSpPr>
          <p:cNvPr id="4" name="Rectangle 3"/>
          <p:cNvSpPr/>
          <p:nvPr/>
        </p:nvSpPr>
        <p:spPr>
          <a:xfrm>
            <a:off x="685800" y="6126163"/>
            <a:ext cx="8001000" cy="369332"/>
          </a:xfrm>
          <a:prstGeom prst="rect">
            <a:avLst/>
          </a:prstGeom>
        </p:spPr>
        <p:txBody>
          <a:bodyPr wrap="square">
            <a:spAutoFit/>
          </a:bodyPr>
          <a:lstStyle/>
          <a:p>
            <a:r>
              <a:rPr lang="en-US" dirty="0" err="1" smtClean="0"/>
              <a:t>https://developers.google.com/maps/documentation/javascript/geocoding</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Map API</a:t>
            </a:r>
            <a:endParaRPr lang="en-US" dirty="0"/>
          </a:p>
        </p:txBody>
      </p:sp>
      <p:pic>
        <p:nvPicPr>
          <p:cNvPr id="4" name="Content Placeholder 3" descr="Screen shot 2012-02-29 at 6.35.22 PM.png"/>
          <p:cNvPicPr>
            <a:picLocks noGrp="1" noChangeAspect="1"/>
          </p:cNvPicPr>
          <p:nvPr>
            <p:ph idx="1"/>
          </p:nvPr>
        </p:nvPicPr>
        <p:blipFill>
          <a:blip r:embed="rId2"/>
          <a:stretch>
            <a:fillRect/>
          </a:stretch>
        </p:blipFill>
        <p:spPr>
          <a:xfrm>
            <a:off x="1092930" y="1600200"/>
            <a:ext cx="6958139" cy="4525963"/>
          </a:xfrm>
        </p:spPr>
      </p:pic>
      <p:sp>
        <p:nvSpPr>
          <p:cNvPr id="5" name="Rectangle 4"/>
          <p:cNvSpPr/>
          <p:nvPr/>
        </p:nvSpPr>
        <p:spPr>
          <a:xfrm>
            <a:off x="762000" y="6126163"/>
            <a:ext cx="8382000" cy="646331"/>
          </a:xfrm>
          <a:prstGeom prst="rect">
            <a:avLst/>
          </a:prstGeom>
        </p:spPr>
        <p:txBody>
          <a:bodyPr wrap="square">
            <a:spAutoFit/>
          </a:bodyPr>
          <a:lstStyle/>
          <a:p>
            <a:r>
              <a:rPr lang="en-US" dirty="0" err="1" smtClean="0"/>
              <a:t>http://code.google.com/apis/maps/documentation/javascript/examples/circle-simple.html</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Cf</a:t>
            </a:r>
            <a:r>
              <a:rPr lang="en-US" dirty="0" smtClean="0"/>
              <a:t>) </a:t>
            </a:r>
            <a:r>
              <a:rPr lang="en-US" dirty="0" err="1" smtClean="0"/>
              <a:t>Panoramio</a:t>
            </a:r>
            <a:endParaRPr lang="en-US" dirty="0"/>
          </a:p>
        </p:txBody>
      </p:sp>
      <p:pic>
        <p:nvPicPr>
          <p:cNvPr id="5" name="Content Placeholder 4" descr="Screen shot 2012-02-29 at 6.33.47 PM.png"/>
          <p:cNvPicPr>
            <a:picLocks noGrp="1" noChangeAspect="1"/>
          </p:cNvPicPr>
          <p:nvPr>
            <p:ph idx="1"/>
          </p:nvPr>
        </p:nvPicPr>
        <p:blipFill>
          <a:blip r:embed="rId2"/>
          <a:stretch>
            <a:fillRect/>
          </a:stretch>
        </p:blipFill>
        <p:spPr>
          <a:xfrm>
            <a:off x="1183232" y="1600200"/>
            <a:ext cx="6777535" cy="4525963"/>
          </a:xfrm>
        </p:spPr>
      </p:pic>
      <p:sp>
        <p:nvSpPr>
          <p:cNvPr id="4" name="Rectangle 3"/>
          <p:cNvSpPr/>
          <p:nvPr/>
        </p:nvSpPr>
        <p:spPr>
          <a:xfrm>
            <a:off x="457200" y="6126163"/>
            <a:ext cx="2929007" cy="369332"/>
          </a:xfrm>
          <a:prstGeom prst="rect">
            <a:avLst/>
          </a:prstGeom>
        </p:spPr>
        <p:txBody>
          <a:bodyPr wrap="none">
            <a:spAutoFit/>
          </a:bodyPr>
          <a:lstStyle/>
          <a:p>
            <a:r>
              <a:rPr lang="en-US" dirty="0" smtClean="0"/>
              <a:t>http://</a:t>
            </a:r>
            <a:r>
              <a:rPr lang="en-US" dirty="0" err="1" smtClean="0"/>
              <a:t>www.panoramio.com</a:t>
            </a:r>
            <a:r>
              <a:rPr lang="en-US" dirty="0" smtClean="0"/>
              <a:t>/</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2418</TotalTime>
  <Words>792</Words>
  <Application>Microsoft Macintosh PowerPoint</Application>
  <PresentationFormat>On-screen Show (4:3)</PresentationFormat>
  <Paragraphs>112</Paragraphs>
  <Slides>24</Slides>
  <Notes>4</Notes>
  <HiddenSlides>0</HiddenSlides>
  <MMClips>0</MMClips>
  <ScaleCrop>false</ScaleCrop>
  <HeadingPairs>
    <vt:vector size="4" baseType="variant">
      <vt:variant>
        <vt:lpstr>Design Template</vt:lpstr>
      </vt:variant>
      <vt:variant>
        <vt:i4>1</vt:i4>
      </vt:variant>
      <vt:variant>
        <vt:lpstr>Slide Titles</vt:lpstr>
      </vt:variant>
      <vt:variant>
        <vt:i4>24</vt:i4>
      </vt:variant>
    </vt:vector>
  </HeadingPairs>
  <TitlesOfParts>
    <vt:vector size="25" baseType="lpstr">
      <vt:lpstr>Office Theme</vt:lpstr>
      <vt:lpstr>Introduction to API</vt:lpstr>
      <vt:lpstr>Slide 2</vt:lpstr>
      <vt:lpstr>Slide 3</vt:lpstr>
      <vt:lpstr>Application Programming Interface (Api) </vt:lpstr>
      <vt:lpstr>Google Map API</vt:lpstr>
      <vt:lpstr>Slide 6</vt:lpstr>
      <vt:lpstr>Google Map Geocoding</vt:lpstr>
      <vt:lpstr>Google Map API</vt:lpstr>
      <vt:lpstr>Cf) Panoramio</vt:lpstr>
      <vt:lpstr>Google Map API Examples (Panoramio)</vt:lpstr>
      <vt:lpstr>New York Times API</vt:lpstr>
      <vt:lpstr>New York Times API</vt:lpstr>
      <vt:lpstr>Slide 13</vt:lpstr>
      <vt:lpstr>Slide 14</vt:lpstr>
      <vt:lpstr>API Request Tool</vt:lpstr>
      <vt:lpstr>Results</vt:lpstr>
      <vt:lpstr>Results</vt:lpstr>
      <vt:lpstr>Parsing the Data</vt:lpstr>
      <vt:lpstr>Twiiter API</vt:lpstr>
      <vt:lpstr>Search API Search Query</vt:lpstr>
      <vt:lpstr>Json Results</vt:lpstr>
      <vt:lpstr>Parse json</vt:lpstr>
      <vt:lpstr>Get Twitter Search Json using JQuery</vt:lpstr>
      <vt:lpstr>More to be found! Research and experiment!</vt:lpstr>
    </vt:vector>
  </TitlesOfParts>
  <Company>art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Jquery Plugin &amp; APIs</dc:title>
  <dc:creator>Jean Chu</dc:creator>
  <cp:lastModifiedBy>Jean Chu</cp:lastModifiedBy>
  <cp:revision>226</cp:revision>
  <dcterms:created xsi:type="dcterms:W3CDTF">2012-03-22T18:00:33Z</dcterms:created>
  <dcterms:modified xsi:type="dcterms:W3CDTF">2012-03-22T18:54:07Z</dcterms:modified>
</cp:coreProperties>
</file>