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slides/slide20.xml" ContentType="application/vnd.openxmlformats-officedocument.presentationml.slid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23"/>
  </p:notesMasterIdLst>
  <p:sldIdLst>
    <p:sldId id="256" r:id="rId2"/>
    <p:sldId id="257" r:id="rId3"/>
    <p:sldId id="259" r:id="rId4"/>
    <p:sldId id="260" r:id="rId5"/>
    <p:sldId id="279" r:id="rId6"/>
    <p:sldId id="281" r:id="rId7"/>
    <p:sldId id="282" r:id="rId8"/>
    <p:sldId id="261" r:id="rId9"/>
    <p:sldId id="263" r:id="rId10"/>
    <p:sldId id="274" r:id="rId11"/>
    <p:sldId id="275" r:id="rId12"/>
    <p:sldId id="264" r:id="rId13"/>
    <p:sldId id="266" r:id="rId14"/>
    <p:sldId id="271" r:id="rId15"/>
    <p:sldId id="272" r:id="rId16"/>
    <p:sldId id="273" r:id="rId17"/>
    <p:sldId id="278" r:id="rId18"/>
    <p:sldId id="269" r:id="rId19"/>
    <p:sldId id="267" r:id="rId20"/>
    <p:sldId id="268" r:id="rId21"/>
    <p:sldId id="27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showGuides="1">
      <p:cViewPr varScale="1">
        <p:scale>
          <a:sx n="85" d="100"/>
          <a:sy n="85" d="100"/>
        </p:scale>
        <p:origin x="-872" y="-112"/>
      </p:cViewPr>
      <p:guideLst>
        <p:guide orient="horz" pos="2976"/>
        <p:guide pos="211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1AB584-762D-2B41-AC52-01B205B993AE}" type="datetimeFigureOut">
              <a:rPr lang="en-US" smtClean="0"/>
              <a:t>4/12/12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559C0A-9F7D-C842-B9EE-2C545622187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Theegofallsaway.Timeflies.Everyaction</a:t>
            </a:r>
            <a:r>
              <a:rPr lang="en-US" dirty="0" smtClean="0"/>
              <a:t>, movement, and thought follows inevitably from the previous one, like playing jazz. Your whole being is involved, and you're using your skills to the utmost.”</a:t>
            </a:r>
          </a:p>
          <a:p>
            <a:endParaRPr lang="en-US" dirty="0"/>
          </a:p>
        </p:txBody>
      </p:sp>
      <p:sp>
        <p:nvSpPr>
          <p:cNvPr id="4" name="Slide Number Placeholder 3"/>
          <p:cNvSpPr>
            <a:spLocks noGrp="1"/>
          </p:cNvSpPr>
          <p:nvPr>
            <p:ph type="sldNum" sz="quarter" idx="10"/>
          </p:nvPr>
        </p:nvSpPr>
        <p:spPr/>
        <p:txBody>
          <a:bodyPr/>
          <a:lstStyle/>
          <a:p>
            <a:fld id="{B9559C0A-9F7D-C842-B9EE-2C5456221872}" type="slidenum">
              <a:rPr lang="en-US" smtClean="0"/>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ho</a:t>
            </a:r>
            <a:r>
              <a:rPr lang="en-US" baseline="0" dirty="0" smtClean="0"/>
              <a:t>w should we design the page?</a:t>
            </a:r>
            <a:endParaRPr lang="en-US" dirty="0"/>
          </a:p>
        </p:txBody>
      </p:sp>
      <p:sp>
        <p:nvSpPr>
          <p:cNvPr id="4" name="Slide Number Placeholder 3"/>
          <p:cNvSpPr>
            <a:spLocks noGrp="1"/>
          </p:cNvSpPr>
          <p:nvPr>
            <p:ph type="sldNum" sz="quarter" idx="10"/>
          </p:nvPr>
        </p:nvSpPr>
        <p:spPr/>
        <p:txBody>
          <a:bodyPr/>
          <a:lstStyle/>
          <a:p>
            <a:fld id="{B9559C0A-9F7D-C842-B9EE-2C5456221872}" type="slidenum">
              <a:rPr lang="en-US" smtClean="0"/>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FAA052-6B55-084E-860D-09DC54B22534}" type="datetimeFigureOut">
              <a:rPr lang="en-US" smtClean="0"/>
              <a:pPr/>
              <a:t>4/12/12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01BD1-9557-D247-B54E-A83ABDD0B1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FAA052-6B55-084E-860D-09DC54B22534}" type="datetimeFigureOut">
              <a:rPr lang="en-US" smtClean="0"/>
              <a:pPr/>
              <a:t>4/12/12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01BD1-9557-D247-B54E-A83ABDD0B1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FAA052-6B55-084E-860D-09DC54B22534}" type="datetimeFigureOut">
              <a:rPr lang="en-US" smtClean="0"/>
              <a:pPr/>
              <a:t>4/12/12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01BD1-9557-D247-B54E-A83ABDD0B1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FAA052-6B55-084E-860D-09DC54B22534}" type="datetimeFigureOut">
              <a:rPr lang="en-US" smtClean="0"/>
              <a:pPr/>
              <a:t>4/12/12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01BD1-9557-D247-B54E-A83ABDD0B1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FAA052-6B55-084E-860D-09DC54B22534}" type="datetimeFigureOut">
              <a:rPr lang="en-US" smtClean="0"/>
              <a:pPr/>
              <a:t>4/12/12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01BD1-9557-D247-B54E-A83ABDD0B1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FAA052-6B55-084E-860D-09DC54B22534}" type="datetimeFigureOut">
              <a:rPr lang="en-US" smtClean="0"/>
              <a:pPr/>
              <a:t>4/12/12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01BD1-9557-D247-B54E-A83ABDD0B1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FAA052-6B55-084E-860D-09DC54B22534}" type="datetimeFigureOut">
              <a:rPr lang="en-US" smtClean="0"/>
              <a:pPr/>
              <a:t>4/12/12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901BD1-9557-D247-B54E-A83ABDD0B1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FAA052-6B55-084E-860D-09DC54B22534}" type="datetimeFigureOut">
              <a:rPr lang="en-US" smtClean="0"/>
              <a:pPr/>
              <a:t>4/12/12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901BD1-9557-D247-B54E-A83ABDD0B1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FAA052-6B55-084E-860D-09DC54B22534}" type="datetimeFigureOut">
              <a:rPr lang="en-US" smtClean="0"/>
              <a:pPr/>
              <a:t>4/12/12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901BD1-9557-D247-B54E-A83ABDD0B1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AA052-6B55-084E-860D-09DC54B22534}" type="datetimeFigureOut">
              <a:rPr lang="en-US" smtClean="0"/>
              <a:pPr/>
              <a:t>4/12/12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01BD1-9557-D247-B54E-A83ABDD0B1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AA052-6B55-084E-860D-09DC54B22534}" type="datetimeFigureOut">
              <a:rPr lang="en-US" smtClean="0"/>
              <a:pPr/>
              <a:t>4/12/12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01BD1-9557-D247-B54E-A83ABDD0B1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AA052-6B55-084E-860D-09DC54B22534}" type="datetimeFigureOut">
              <a:rPr lang="en-US" smtClean="0"/>
              <a:pPr/>
              <a:t>4/12/12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01BD1-9557-D247-B54E-A83ABDD0B1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User Experience Design &amp; Usability</a:t>
            </a:r>
            <a:endParaRPr lang="en-US" dirty="0"/>
          </a:p>
        </p:txBody>
      </p:sp>
      <p:sp>
        <p:nvSpPr>
          <p:cNvPr id="3" name="Subtitle 2"/>
          <p:cNvSpPr>
            <a:spLocks noGrp="1"/>
          </p:cNvSpPr>
          <p:nvPr>
            <p:ph type="subTitle" idx="1"/>
          </p:nvPr>
        </p:nvSpPr>
        <p:spPr/>
        <p:txBody>
          <a:bodyPr/>
          <a:lstStyle/>
          <a:p>
            <a:r>
              <a:rPr lang="en-US" dirty="0" smtClean="0"/>
              <a:t>Week 12</a:t>
            </a:r>
          </a:p>
          <a:p>
            <a:r>
              <a:rPr lang="en-US" dirty="0" smtClean="0"/>
              <a:t>TCNJ Web 2</a:t>
            </a:r>
          </a:p>
          <a:p>
            <a:r>
              <a:rPr lang="en-US" dirty="0" smtClean="0"/>
              <a:t>Jean Chu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Wireframing</a:t>
            </a:r>
            <a:endParaRPr lang="en-US" dirty="0"/>
          </a:p>
        </p:txBody>
      </p:sp>
      <p:pic>
        <p:nvPicPr>
          <p:cNvPr id="4" name="Content Placeholder 3" descr="Wireframe-Fabulous-Philly.png"/>
          <p:cNvPicPr>
            <a:picLocks noGrp="1" noChangeAspect="1"/>
          </p:cNvPicPr>
          <p:nvPr>
            <p:ph idx="1"/>
          </p:nvPr>
        </p:nvPicPr>
        <p:blipFill>
          <a:blip r:embed="rId2"/>
          <a:stretch>
            <a:fillRect/>
          </a:stretch>
        </p:blipFill>
        <p:spPr>
          <a:xfrm>
            <a:off x="1478304" y="1600200"/>
            <a:ext cx="6187392" cy="4525963"/>
          </a:xfrm>
        </p:spPr>
      </p:pic>
      <p:sp>
        <p:nvSpPr>
          <p:cNvPr id="5" name="Rectangle 4"/>
          <p:cNvSpPr/>
          <p:nvPr/>
        </p:nvSpPr>
        <p:spPr>
          <a:xfrm>
            <a:off x="336483" y="6126163"/>
            <a:ext cx="2061757" cy="369332"/>
          </a:xfrm>
          <a:prstGeom prst="rect">
            <a:avLst/>
          </a:prstGeom>
        </p:spPr>
        <p:txBody>
          <a:bodyPr wrap="none">
            <a:spAutoFit/>
          </a:bodyPr>
          <a:lstStyle/>
          <a:p>
            <a:r>
              <a:rPr lang="en-US" dirty="0" smtClean="0"/>
              <a:t>http://</a:t>
            </a:r>
            <a:r>
              <a:rPr lang="en-US" dirty="0" err="1" smtClean="0"/>
              <a:t>sokions.com</a:t>
            </a:r>
            <a:r>
              <a:rPr lang="en-US" dirty="0" smtClean="0"/>
              <a: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Wireframing</a:t>
            </a:r>
            <a:endParaRPr lang="en-US" dirty="0"/>
          </a:p>
        </p:txBody>
      </p:sp>
      <p:pic>
        <p:nvPicPr>
          <p:cNvPr id="4" name="Content Placeholder 3" descr="Wireframe-Musiq-Mail-from-Carlos-website.png"/>
          <p:cNvPicPr>
            <a:picLocks noGrp="1" noChangeAspect="1"/>
          </p:cNvPicPr>
          <p:nvPr>
            <p:ph idx="1"/>
          </p:nvPr>
        </p:nvPicPr>
        <p:blipFill>
          <a:blip r:embed="rId2"/>
          <a:stretch>
            <a:fillRect/>
          </a:stretch>
        </p:blipFill>
        <p:spPr>
          <a:xfrm>
            <a:off x="3344902" y="1600200"/>
            <a:ext cx="2454196" cy="4525963"/>
          </a:xfrm>
        </p:spPr>
      </p:pic>
      <p:sp>
        <p:nvSpPr>
          <p:cNvPr id="5" name="Rectangle 4"/>
          <p:cNvSpPr/>
          <p:nvPr/>
        </p:nvSpPr>
        <p:spPr>
          <a:xfrm>
            <a:off x="336483" y="6126163"/>
            <a:ext cx="2061757" cy="369332"/>
          </a:xfrm>
          <a:prstGeom prst="rect">
            <a:avLst/>
          </a:prstGeom>
        </p:spPr>
        <p:txBody>
          <a:bodyPr wrap="none">
            <a:spAutoFit/>
          </a:bodyPr>
          <a:lstStyle/>
          <a:p>
            <a:r>
              <a:rPr lang="en-US" dirty="0" smtClean="0"/>
              <a:t>http://</a:t>
            </a:r>
            <a:r>
              <a:rPr lang="en-US" dirty="0" err="1" smtClean="0"/>
              <a:t>sokions.com</a:t>
            </a:r>
            <a:r>
              <a:rPr lang="en-US" dirty="0" smtClean="0"/>
              <a: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Flowchart</a:t>
            </a:r>
            <a:endParaRPr lang="en-US" dirty="0"/>
          </a:p>
        </p:txBody>
      </p:sp>
      <p:pic>
        <p:nvPicPr>
          <p:cNvPr id="5" name="Content Placeholder 4" descr="Flow-Diagram-Drink-Play-Drink.png"/>
          <p:cNvPicPr>
            <a:picLocks noGrp="1" noChangeAspect="1"/>
          </p:cNvPicPr>
          <p:nvPr>
            <p:ph idx="1"/>
          </p:nvPr>
        </p:nvPicPr>
        <p:blipFill>
          <a:blip r:embed="rId2"/>
          <a:stretch>
            <a:fillRect/>
          </a:stretch>
        </p:blipFill>
        <p:spPr>
          <a:xfrm>
            <a:off x="990601" y="1299253"/>
            <a:ext cx="7162798" cy="5127858"/>
          </a:xfrm>
        </p:spPr>
      </p:pic>
      <p:sp>
        <p:nvSpPr>
          <p:cNvPr id="7" name="Rectangle 6"/>
          <p:cNvSpPr/>
          <p:nvPr/>
        </p:nvSpPr>
        <p:spPr>
          <a:xfrm>
            <a:off x="336483" y="6126163"/>
            <a:ext cx="2061757" cy="369332"/>
          </a:xfrm>
          <a:prstGeom prst="rect">
            <a:avLst/>
          </a:prstGeom>
        </p:spPr>
        <p:txBody>
          <a:bodyPr wrap="none">
            <a:spAutoFit/>
          </a:bodyPr>
          <a:lstStyle/>
          <a:p>
            <a:r>
              <a:rPr lang="en-US" dirty="0" smtClean="0"/>
              <a:t>http://</a:t>
            </a:r>
            <a:r>
              <a:rPr lang="en-US" dirty="0" err="1" smtClean="0"/>
              <a:t>sokions.com</a:t>
            </a:r>
            <a:r>
              <a:rPr lang="en-US" dirty="0" smtClean="0"/>
              <a: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Think like a dog (</a:t>
            </a:r>
            <a:r>
              <a:rPr lang="en-US" dirty="0" err="1" smtClean="0"/>
              <a:t>Khoi</a:t>
            </a:r>
            <a:r>
              <a:rPr lang="en-US" dirty="0" smtClean="0"/>
              <a:t> </a:t>
            </a:r>
            <a:r>
              <a:rPr lang="en-US" dirty="0" err="1" smtClean="0"/>
              <a:t>Vinh</a:t>
            </a:r>
            <a:r>
              <a:rPr lang="en-US" dirty="0" smtClean="0"/>
              <a:t> )</a:t>
            </a:r>
            <a:endParaRPr lang="en-US" dirty="0"/>
          </a:p>
        </p:txBody>
      </p:sp>
      <p:pic>
        <p:nvPicPr>
          <p:cNvPr id="4" name="Content Placeholder 3" descr="070918_flowchart.png"/>
          <p:cNvPicPr>
            <a:picLocks noGrp="1" noChangeAspect="1"/>
          </p:cNvPicPr>
          <p:nvPr>
            <p:ph idx="1"/>
          </p:nvPr>
        </p:nvPicPr>
        <p:blipFill>
          <a:blip r:embed="rId2"/>
          <a:srcRect/>
          <a:stretch>
            <a:fillRect/>
          </a:stretch>
        </p:blipFill>
        <p:spPr>
          <a:xfrm>
            <a:off x="2268304" y="1235290"/>
            <a:ext cx="4132496" cy="5241710"/>
          </a:xfrm>
        </p:spPr>
      </p:pic>
      <p:sp>
        <p:nvSpPr>
          <p:cNvPr id="5" name="Rectangle 4"/>
          <p:cNvSpPr/>
          <p:nvPr/>
        </p:nvSpPr>
        <p:spPr>
          <a:xfrm>
            <a:off x="120067" y="6290016"/>
            <a:ext cx="2967955" cy="369332"/>
          </a:xfrm>
          <a:prstGeom prst="rect">
            <a:avLst/>
          </a:prstGeom>
        </p:spPr>
        <p:txBody>
          <a:bodyPr wrap="none">
            <a:spAutoFit/>
          </a:bodyPr>
          <a:lstStyle/>
          <a:p>
            <a:r>
              <a:rPr lang="en-US" dirty="0" smtClean="0"/>
              <a:t>http://</a:t>
            </a:r>
            <a:r>
              <a:rPr lang="en-US" dirty="0" err="1" smtClean="0"/>
              <a:t>www.subtraction.com</a:t>
            </a:r>
            <a:r>
              <a:rPr lang="en-US" dirty="0" smtClean="0"/>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Personas &amp; User Scenarios</a:t>
            </a:r>
            <a:endParaRPr lang="en-US" dirty="0"/>
          </a:p>
        </p:txBody>
      </p:sp>
      <p:sp>
        <p:nvSpPr>
          <p:cNvPr id="3" name="Content Placeholder 2"/>
          <p:cNvSpPr>
            <a:spLocks noGrp="1"/>
          </p:cNvSpPr>
          <p:nvPr>
            <p:ph idx="1"/>
          </p:nvPr>
        </p:nvSpPr>
        <p:spPr/>
        <p:txBody>
          <a:bodyPr/>
          <a:lstStyle/>
          <a:p>
            <a:r>
              <a:rPr lang="en-US" dirty="0" smtClean="0"/>
              <a:t>User 1 : Jenny, 20 year old female</a:t>
            </a:r>
          </a:p>
          <a:p>
            <a:pPr lvl="1"/>
            <a:r>
              <a:rPr lang="en-US" altLang="ko-KR" sz="1800" dirty="0" smtClean="0"/>
              <a:t>She has 10 browsers open and </a:t>
            </a:r>
            <a:r>
              <a:rPr lang="en-US" altLang="ko-KR" sz="1800" dirty="0" err="1" smtClean="0"/>
              <a:t>texting</a:t>
            </a:r>
            <a:r>
              <a:rPr lang="en-US" altLang="ko-KR" sz="1800" dirty="0" smtClean="0"/>
              <a:t> with her friend, listening to </a:t>
            </a:r>
            <a:r>
              <a:rPr lang="en-US" altLang="ko-KR" sz="1800" dirty="0" err="1" smtClean="0"/>
              <a:t>itunes</a:t>
            </a:r>
            <a:r>
              <a:rPr lang="en-US" altLang="ko-KR" sz="1800" dirty="0" smtClean="0"/>
              <a:t>. She saw someone talking about the website </a:t>
            </a:r>
            <a:r>
              <a:rPr lang="en-US" altLang="ko-KR" sz="1800" dirty="0" err="1" smtClean="0"/>
              <a:t>random.com</a:t>
            </a:r>
            <a:r>
              <a:rPr lang="en-US" altLang="ko-KR" sz="1800" dirty="0" smtClean="0"/>
              <a:t> and came to your website. She thinks it would be fun to use it. She tries to sign in, but suddenly got distracted since, one of her friend talks to her messenger</a:t>
            </a:r>
            <a:r>
              <a:rPr lang="en-US" altLang="ko-KR" sz="1800" dirty="0" smtClean="0"/>
              <a:t>…</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a:t>
            </a:r>
            <a:r>
              <a:rPr lang="en-US" altLang="ko-KR" sz="1800" dirty="0" smtClean="0"/>
              <a:t> ………….</a:t>
            </a:r>
            <a:r>
              <a:rPr lang="en-US" altLang="ko-KR" sz="1800" dirty="0" smtClean="0"/>
              <a:t>   </a:t>
            </a:r>
            <a:endParaRPr lang="en-US"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Personas &amp; User Scenarios</a:t>
            </a:r>
            <a:endParaRPr lang="en-US" dirty="0"/>
          </a:p>
        </p:txBody>
      </p:sp>
      <p:pic>
        <p:nvPicPr>
          <p:cNvPr id="4" name="Content Placeholder 3" descr="Persona-SCIFI.jpeg"/>
          <p:cNvPicPr>
            <a:picLocks noGrp="1" noChangeAspect="1"/>
          </p:cNvPicPr>
          <p:nvPr>
            <p:ph idx="1"/>
          </p:nvPr>
        </p:nvPicPr>
        <p:blipFill>
          <a:blip r:embed="rId2"/>
          <a:stretch>
            <a:fillRect/>
          </a:stretch>
        </p:blipFill>
        <p:spPr>
          <a:xfrm>
            <a:off x="1219202" y="1313897"/>
            <a:ext cx="6705598" cy="5181598"/>
          </a:xfrm>
        </p:spPr>
      </p:pic>
      <p:sp>
        <p:nvSpPr>
          <p:cNvPr id="5" name="Rectangle 4"/>
          <p:cNvSpPr/>
          <p:nvPr/>
        </p:nvSpPr>
        <p:spPr>
          <a:xfrm>
            <a:off x="336483" y="6126163"/>
            <a:ext cx="2061757" cy="369332"/>
          </a:xfrm>
          <a:prstGeom prst="rect">
            <a:avLst/>
          </a:prstGeom>
        </p:spPr>
        <p:txBody>
          <a:bodyPr wrap="none">
            <a:spAutoFit/>
          </a:bodyPr>
          <a:lstStyle/>
          <a:p>
            <a:r>
              <a:rPr lang="en-US" dirty="0" smtClean="0"/>
              <a:t>http://</a:t>
            </a:r>
            <a:r>
              <a:rPr lang="en-US" dirty="0" err="1" smtClean="0"/>
              <a:t>sokions.com</a:t>
            </a:r>
            <a:r>
              <a:rPr lang="en-US" dirty="0" smtClean="0"/>
              <a: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Personas &amp; User Scenarios</a:t>
            </a:r>
            <a:endParaRPr lang="en-US" dirty="0"/>
          </a:p>
        </p:txBody>
      </p:sp>
      <p:pic>
        <p:nvPicPr>
          <p:cNvPr id="4" name="Content Placeholder 3" descr="Persona-Fabulous-Philly-1024x662.jpg"/>
          <p:cNvPicPr>
            <a:picLocks noGrp="1" noChangeAspect="1"/>
          </p:cNvPicPr>
          <p:nvPr>
            <p:ph idx="1"/>
          </p:nvPr>
        </p:nvPicPr>
        <p:blipFill>
          <a:blip r:embed="rId2"/>
          <a:stretch>
            <a:fillRect/>
          </a:stretch>
        </p:blipFill>
        <p:spPr>
          <a:xfrm>
            <a:off x="961976" y="1427757"/>
            <a:ext cx="7267624" cy="4698406"/>
          </a:xfrm>
        </p:spPr>
      </p:pic>
      <p:sp>
        <p:nvSpPr>
          <p:cNvPr id="5" name="Rectangle 4"/>
          <p:cNvSpPr/>
          <p:nvPr/>
        </p:nvSpPr>
        <p:spPr>
          <a:xfrm>
            <a:off x="336483" y="6126163"/>
            <a:ext cx="2061757" cy="369332"/>
          </a:xfrm>
          <a:prstGeom prst="rect">
            <a:avLst/>
          </a:prstGeom>
        </p:spPr>
        <p:txBody>
          <a:bodyPr wrap="none">
            <a:spAutoFit/>
          </a:bodyPr>
          <a:lstStyle/>
          <a:p>
            <a:r>
              <a:rPr lang="en-US" dirty="0" smtClean="0"/>
              <a:t>http://</a:t>
            </a:r>
            <a:r>
              <a:rPr lang="en-US" dirty="0" err="1" smtClean="0"/>
              <a:t>sokions.com</a:t>
            </a:r>
            <a:r>
              <a:rPr lang="en-US" dirty="0" smtClean="0"/>
              <a: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Reference : The Elements of User Experience</a:t>
            </a:r>
            <a:endParaRPr lang="en-US" dirty="0"/>
          </a:p>
        </p:txBody>
      </p:sp>
      <p:sp>
        <p:nvSpPr>
          <p:cNvPr id="3" name="Content Placeholder 2"/>
          <p:cNvSpPr>
            <a:spLocks noGrp="1"/>
          </p:cNvSpPr>
          <p:nvPr>
            <p:ph idx="1"/>
          </p:nvPr>
        </p:nvSpPr>
        <p:spPr/>
        <p:txBody>
          <a:bodyPr/>
          <a:lstStyle/>
          <a:p>
            <a:endParaRPr lang="en-US"/>
          </a:p>
        </p:txBody>
      </p:sp>
      <p:pic>
        <p:nvPicPr>
          <p:cNvPr id="37890" name="Picture 2"/>
          <p:cNvPicPr>
            <a:picLocks noChangeAspect="1" noChangeArrowheads="1"/>
          </p:cNvPicPr>
          <p:nvPr/>
        </p:nvPicPr>
        <p:blipFill>
          <a:blip r:embed="rId2"/>
          <a:srcRect/>
          <a:stretch>
            <a:fillRect/>
          </a:stretch>
        </p:blipFill>
        <p:spPr bwMode="auto">
          <a:xfrm>
            <a:off x="3073400" y="1581595"/>
            <a:ext cx="3556000" cy="4544568"/>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a:t>
            </a:r>
            <a:endParaRPr lang="en-US" dirty="0"/>
          </a:p>
        </p:txBody>
      </p:sp>
      <p:sp>
        <p:nvSpPr>
          <p:cNvPr id="3" name="Content Placeholder 2"/>
          <p:cNvSpPr>
            <a:spLocks noGrp="1"/>
          </p:cNvSpPr>
          <p:nvPr>
            <p:ph idx="1"/>
          </p:nvPr>
        </p:nvSpPr>
        <p:spPr/>
        <p:txBody>
          <a:bodyPr/>
          <a:lstStyle/>
          <a:p>
            <a:endParaRPr lang="en-US"/>
          </a:p>
        </p:txBody>
      </p:sp>
      <p:pic>
        <p:nvPicPr>
          <p:cNvPr id="26627" name="Picture 3"/>
          <p:cNvPicPr>
            <a:picLocks noChangeAspect="1" noChangeArrowheads="1"/>
          </p:cNvPicPr>
          <p:nvPr/>
        </p:nvPicPr>
        <p:blipFill>
          <a:blip r:embed="rId2"/>
          <a:srcRect/>
          <a:stretch>
            <a:fillRect/>
          </a:stretch>
        </p:blipFill>
        <p:spPr bwMode="auto">
          <a:xfrm>
            <a:off x="990600" y="762000"/>
            <a:ext cx="7429500" cy="59055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Now you have something that </a:t>
            </a:r>
            <a:r>
              <a:rPr lang="en-US" dirty="0" smtClean="0">
                <a:solidFill>
                  <a:srgbClr val="FF0000"/>
                </a:solidFill>
              </a:rPr>
              <a:t>YOU</a:t>
            </a:r>
            <a:r>
              <a:rPr lang="en-US" dirty="0" smtClean="0"/>
              <a:t> have produced…</a:t>
            </a:r>
          </a:p>
          <a:p>
            <a:pPr>
              <a:buNone/>
            </a:pPr>
            <a:endParaRPr lang="en-US" dirty="0" smtClean="0"/>
          </a:p>
          <a:p>
            <a:pPr>
              <a:buNone/>
            </a:pPr>
            <a:r>
              <a:rPr lang="en-US" dirty="0" smtClean="0"/>
              <a:t>	Let’s try to think as another person, as a </a:t>
            </a:r>
            <a:r>
              <a:rPr lang="en-US" dirty="0" smtClean="0">
                <a:solidFill>
                  <a:srgbClr val="FF0000"/>
                </a:solidFill>
              </a:rPr>
              <a:t>USER</a:t>
            </a:r>
            <a:endParaRPr lang="en-US"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Make me THINK</a:t>
            </a:r>
            <a:endParaRPr lang="en-US" dirty="0"/>
          </a:p>
        </p:txBody>
      </p:sp>
      <p:sp>
        <p:nvSpPr>
          <p:cNvPr id="3" name="Content Placeholder 2"/>
          <p:cNvSpPr>
            <a:spLocks noGrp="1"/>
          </p:cNvSpPr>
          <p:nvPr>
            <p:ph idx="1"/>
          </p:nvPr>
        </p:nvSpPr>
        <p:spPr/>
        <p:txBody>
          <a:bodyPr/>
          <a:lstStyle/>
          <a:p>
            <a:endParaRPr lang="en-US"/>
          </a:p>
        </p:txBody>
      </p:sp>
      <p:pic>
        <p:nvPicPr>
          <p:cNvPr id="24578" name="Picture 2"/>
          <p:cNvPicPr>
            <a:picLocks noChangeAspect="1" noChangeArrowheads="1"/>
          </p:cNvPicPr>
          <p:nvPr/>
        </p:nvPicPr>
        <p:blipFill>
          <a:blip r:embed="rId2"/>
          <a:srcRect/>
          <a:stretch>
            <a:fillRect/>
          </a:stretch>
        </p:blipFill>
        <p:spPr bwMode="auto">
          <a:xfrm>
            <a:off x="2286000" y="1343024"/>
            <a:ext cx="4288198" cy="5514976"/>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According to “Don’t make me THINK”</a:t>
            </a:r>
            <a:endParaRPr lang="en-US" dirty="0"/>
          </a:p>
        </p:txBody>
      </p:sp>
      <p:sp>
        <p:nvSpPr>
          <p:cNvPr id="3" name="Content Placeholder 2"/>
          <p:cNvSpPr>
            <a:spLocks noGrp="1"/>
          </p:cNvSpPr>
          <p:nvPr>
            <p:ph idx="1"/>
          </p:nvPr>
        </p:nvSpPr>
        <p:spPr>
          <a:xfrm>
            <a:off x="457200" y="1600200"/>
            <a:ext cx="8229600" cy="4572000"/>
          </a:xfrm>
        </p:spPr>
        <p:txBody>
          <a:bodyPr>
            <a:normAutofit fontScale="77500" lnSpcReduction="20000"/>
          </a:bodyPr>
          <a:lstStyle/>
          <a:p>
            <a:r>
              <a:rPr lang="en-US" b="1" dirty="0" smtClean="0"/>
              <a:t>We don’t read pages. We scan them.</a:t>
            </a:r>
          </a:p>
          <a:p>
            <a:r>
              <a:rPr lang="en-US" b="1" dirty="0" smtClean="0"/>
              <a:t>We don’t make optical choices. We </a:t>
            </a:r>
            <a:r>
              <a:rPr lang="en-US" b="1" dirty="0" err="1" smtClean="0"/>
              <a:t>satisfice</a:t>
            </a:r>
            <a:r>
              <a:rPr lang="en-US" b="1" dirty="0" smtClean="0"/>
              <a:t>.</a:t>
            </a:r>
          </a:p>
          <a:p>
            <a:endParaRPr lang="en-US" b="1" dirty="0" smtClean="0"/>
          </a:p>
          <a:p>
            <a:endParaRPr lang="en-US" b="1" dirty="0" smtClean="0"/>
          </a:p>
          <a:p>
            <a:endParaRPr lang="en-US" b="1" dirty="0" smtClean="0"/>
          </a:p>
          <a:p>
            <a:r>
              <a:rPr lang="en-US" b="1" dirty="0" smtClean="0"/>
              <a:t>Create a clear visual </a:t>
            </a:r>
            <a:r>
              <a:rPr lang="en-US" b="1" dirty="0" smtClean="0"/>
              <a:t>hierarchy</a:t>
            </a:r>
          </a:p>
          <a:p>
            <a:r>
              <a:rPr lang="en-US" b="1" dirty="0" smtClean="0"/>
              <a:t>Keep the noise down to a dull roar</a:t>
            </a:r>
            <a:r>
              <a:rPr lang="en-US" b="1" dirty="0" smtClean="0"/>
              <a:t>. </a:t>
            </a:r>
          </a:p>
          <a:p>
            <a:r>
              <a:rPr lang="en-US" b="1" dirty="0" smtClean="0"/>
              <a:t>Omit Useless words</a:t>
            </a:r>
          </a:p>
          <a:p>
            <a:r>
              <a:rPr lang="en-US" b="1" dirty="0" smtClean="0"/>
              <a:t>Break up pages into </a:t>
            </a:r>
            <a:r>
              <a:rPr lang="en-US" b="1" dirty="0" smtClean="0"/>
              <a:t>clearly </a:t>
            </a:r>
            <a:r>
              <a:rPr lang="en-US" b="1" dirty="0" smtClean="0"/>
              <a:t>defined areas</a:t>
            </a:r>
            <a:r>
              <a:rPr lang="en-US" b="1" dirty="0" smtClean="0"/>
              <a:t>.</a:t>
            </a:r>
          </a:p>
          <a:p>
            <a:r>
              <a:rPr lang="en-US" b="1" dirty="0" smtClean="0"/>
              <a:t>Make </a:t>
            </a:r>
            <a:r>
              <a:rPr lang="en-US" b="1" dirty="0" smtClean="0"/>
              <a:t>it obvious what’s </a:t>
            </a:r>
            <a:r>
              <a:rPr lang="en-US" b="1" dirty="0" smtClean="0"/>
              <a:t>clickable</a:t>
            </a:r>
          </a:p>
          <a:p>
            <a:r>
              <a:rPr lang="en-US" b="1" dirty="0" smtClean="0"/>
              <a:t>And more…</a:t>
            </a:r>
          </a:p>
          <a:p>
            <a:endParaRPr lang="en-US" b="1" dirty="0" smtClean="0"/>
          </a:p>
        </p:txBody>
      </p:sp>
      <p:sp>
        <p:nvSpPr>
          <p:cNvPr id="6" name="Down Arrow 5"/>
          <p:cNvSpPr/>
          <p:nvPr/>
        </p:nvSpPr>
        <p:spPr>
          <a:xfrm>
            <a:off x="1828800" y="2743200"/>
            <a:ext cx="838200" cy="85401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819400" y="3071336"/>
            <a:ext cx="3522494" cy="369332"/>
          </a:xfrm>
          <a:prstGeom prst="rect">
            <a:avLst/>
          </a:prstGeom>
        </p:spPr>
        <p:txBody>
          <a:bodyPr wrap="none">
            <a:spAutoFit/>
          </a:bodyPr>
          <a:lstStyle/>
          <a:p>
            <a:r>
              <a:rPr lang="en-US" dirty="0" smtClean="0"/>
              <a:t>So how should we design the page?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User Experience         Usability</a:t>
            </a:r>
            <a:endParaRPr lang="en-US" dirty="0"/>
          </a:p>
        </p:txBody>
      </p:sp>
      <p:sp>
        <p:nvSpPr>
          <p:cNvPr id="8" name="Text Placeholder 7"/>
          <p:cNvSpPr>
            <a:spLocks noGrp="1"/>
          </p:cNvSpPr>
          <p:nvPr>
            <p:ph type="body" idx="1"/>
          </p:nvPr>
        </p:nvSpPr>
        <p:spPr>
          <a:xfrm>
            <a:off x="531812" y="2495550"/>
            <a:ext cx="3201988" cy="639762"/>
          </a:xfrm>
        </p:spPr>
        <p:txBody>
          <a:bodyPr/>
          <a:lstStyle/>
          <a:p>
            <a:r>
              <a:rPr lang="en-US" altLang="ko-KR" dirty="0" smtClean="0"/>
              <a:t>User Experience</a:t>
            </a:r>
            <a:endParaRPr lang="en-US" dirty="0"/>
          </a:p>
        </p:txBody>
      </p:sp>
      <p:sp>
        <p:nvSpPr>
          <p:cNvPr id="9" name="Content Placeholder 8"/>
          <p:cNvSpPr>
            <a:spLocks noGrp="1"/>
          </p:cNvSpPr>
          <p:nvPr>
            <p:ph sz="half" idx="2"/>
          </p:nvPr>
        </p:nvSpPr>
        <p:spPr>
          <a:xfrm>
            <a:off x="531812" y="3135312"/>
            <a:ext cx="3201988" cy="3951288"/>
          </a:xfrm>
        </p:spPr>
        <p:txBody>
          <a:bodyPr/>
          <a:lstStyle/>
          <a:p>
            <a:pPr>
              <a:buNone/>
            </a:pPr>
            <a:r>
              <a:rPr lang="en-US" dirty="0" smtClean="0"/>
              <a:t>How the User Feels, </a:t>
            </a:r>
          </a:p>
          <a:p>
            <a:pPr>
              <a:buNone/>
            </a:pPr>
            <a:r>
              <a:rPr lang="en-US" dirty="0" smtClean="0"/>
              <a:t>What service to provide</a:t>
            </a:r>
            <a:endParaRPr lang="en-US" dirty="0"/>
          </a:p>
        </p:txBody>
      </p:sp>
      <p:sp>
        <p:nvSpPr>
          <p:cNvPr id="10" name="Text Placeholder 9"/>
          <p:cNvSpPr>
            <a:spLocks noGrp="1"/>
          </p:cNvSpPr>
          <p:nvPr>
            <p:ph type="body" sz="quarter" idx="3"/>
          </p:nvPr>
        </p:nvSpPr>
        <p:spPr>
          <a:xfrm>
            <a:off x="5486400" y="2495550"/>
            <a:ext cx="3505200" cy="639762"/>
          </a:xfrm>
        </p:spPr>
        <p:txBody>
          <a:bodyPr/>
          <a:lstStyle/>
          <a:p>
            <a:r>
              <a:rPr lang="en-US" dirty="0" smtClean="0"/>
              <a:t>Usability</a:t>
            </a:r>
            <a:endParaRPr lang="en-US" dirty="0"/>
          </a:p>
        </p:txBody>
      </p:sp>
      <p:sp>
        <p:nvSpPr>
          <p:cNvPr id="11" name="Content Placeholder 10"/>
          <p:cNvSpPr>
            <a:spLocks noGrp="1"/>
          </p:cNvSpPr>
          <p:nvPr>
            <p:ph sz="quarter" idx="4"/>
          </p:nvPr>
        </p:nvSpPr>
        <p:spPr>
          <a:xfrm>
            <a:off x="5181600" y="3135312"/>
            <a:ext cx="3505200" cy="3951288"/>
          </a:xfrm>
        </p:spPr>
        <p:txBody>
          <a:bodyPr/>
          <a:lstStyle/>
          <a:p>
            <a:pPr>
              <a:buNone/>
            </a:pPr>
            <a:r>
              <a:rPr lang="en-US" dirty="0" smtClean="0"/>
              <a:t>	User Friendliness &amp; Efficiency of the Interface</a:t>
            </a:r>
            <a:endParaRPr lang="en-US" dirty="0"/>
          </a:p>
        </p:txBody>
      </p:sp>
      <p:sp>
        <p:nvSpPr>
          <p:cNvPr id="12" name="Not Equal 11"/>
          <p:cNvSpPr/>
          <p:nvPr/>
        </p:nvSpPr>
        <p:spPr>
          <a:xfrm>
            <a:off x="4999886" y="565521"/>
            <a:ext cx="943714" cy="713636"/>
          </a:xfrm>
          <a:prstGeom prst="mathNotEqual">
            <a:avLst>
              <a:gd name="adj1" fmla="val 12820"/>
              <a:gd name="adj2" fmla="val 6429775"/>
              <a:gd name="adj3" fmla="val 1595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L-Shape 12"/>
          <p:cNvSpPr/>
          <p:nvPr/>
        </p:nvSpPr>
        <p:spPr>
          <a:xfrm rot="13536087">
            <a:off x="4116646" y="3063136"/>
            <a:ext cx="731724" cy="731724"/>
          </a:xfrm>
          <a:prstGeom prst="corner">
            <a:avLst>
              <a:gd name="adj1" fmla="val 28889"/>
              <a:gd name="adj2" fmla="val 3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9" name="Content Placeholder 8" descr="01_user_experience_graphic.jpeg"/>
          <p:cNvPicPr>
            <a:picLocks noGrp="1" noChangeAspect="1"/>
          </p:cNvPicPr>
          <p:nvPr>
            <p:ph idx="1"/>
          </p:nvPr>
        </p:nvPicPr>
        <p:blipFill>
          <a:blip r:embed="rId2"/>
          <a:stretch>
            <a:fillRect/>
          </a:stretch>
        </p:blipFill>
        <p:spPr>
          <a:xfrm>
            <a:off x="1397000" y="1981200"/>
            <a:ext cx="6350000" cy="3810000"/>
          </a:xfrm>
        </p:spPr>
      </p:pic>
      <p:sp>
        <p:nvSpPr>
          <p:cNvPr id="10" name="Rectangle 9"/>
          <p:cNvSpPr/>
          <p:nvPr/>
        </p:nvSpPr>
        <p:spPr>
          <a:xfrm>
            <a:off x="457200" y="6310699"/>
            <a:ext cx="8534400" cy="276999"/>
          </a:xfrm>
          <a:prstGeom prst="rect">
            <a:avLst/>
          </a:prstGeom>
        </p:spPr>
        <p:txBody>
          <a:bodyPr wrap="square">
            <a:spAutoFit/>
          </a:bodyPr>
          <a:lstStyle/>
          <a:p>
            <a:r>
              <a:rPr lang="en-US" sz="1200" dirty="0" smtClean="0"/>
              <a:t>http://uxdesign.smashingmagazine.com/2010/10/05/what-is-user-experience-design-overview-tools-and-resources/</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Flow : The Psychology of Optimal Experience</a:t>
            </a:r>
            <a:endParaRPr lang="en-US" dirty="0"/>
          </a:p>
        </p:txBody>
      </p:sp>
      <p:pic>
        <p:nvPicPr>
          <p:cNvPr id="4" name="Content Placeholder 3" descr="66354.jpeg"/>
          <p:cNvPicPr>
            <a:picLocks noGrp="1" noChangeAspect="1"/>
          </p:cNvPicPr>
          <p:nvPr>
            <p:ph idx="1"/>
          </p:nvPr>
        </p:nvPicPr>
        <p:blipFill>
          <a:blip r:embed="rId2"/>
          <a:stretch>
            <a:fillRect/>
          </a:stretch>
        </p:blipFill>
        <p:spPr>
          <a:xfrm>
            <a:off x="3071286" y="1600200"/>
            <a:ext cx="3001428" cy="4525963"/>
          </a:xfr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According to “Flow”…</a:t>
            </a:r>
            <a:endParaRPr lang="en-US" dirty="0"/>
          </a:p>
        </p:txBody>
      </p:sp>
      <p:sp>
        <p:nvSpPr>
          <p:cNvPr id="3" name="Content Placeholder 2"/>
          <p:cNvSpPr>
            <a:spLocks noGrp="1"/>
          </p:cNvSpPr>
          <p:nvPr>
            <p:ph idx="1"/>
          </p:nvPr>
        </p:nvSpPr>
        <p:spPr/>
        <p:txBody>
          <a:bodyPr/>
          <a:lstStyle/>
          <a:p>
            <a:r>
              <a:rPr lang="en-US" b="1" dirty="0" smtClean="0"/>
              <a:t>Flow : "being completely involved in an activity for its own sake.</a:t>
            </a:r>
            <a:r>
              <a:rPr lang="en-US" b="1" dirty="0" smtClean="0"/>
              <a:t>”</a:t>
            </a:r>
          </a:p>
          <a:p>
            <a:endParaRPr lang="en-US" b="1" dirty="0" smtClean="0"/>
          </a:p>
          <a:p>
            <a:r>
              <a:rPr lang="en-US" dirty="0" smtClean="0"/>
              <a:t>People enter a flow state when they are fully </a:t>
            </a:r>
            <a:r>
              <a:rPr lang="en-US" dirty="0" smtClean="0"/>
              <a:t>absorbed in activity during which they lose their sense of time and have feelings of great satisfaction</a:t>
            </a:r>
            <a:r>
              <a:rPr lang="en-US" dirty="0" smtClean="0"/>
              <a:t>.</a:t>
            </a:r>
          </a:p>
          <a:p>
            <a:pPr>
              <a:buNone/>
            </a:pPr>
            <a:r>
              <a:rPr lang="en-US" dirty="0" smtClean="0"/>
              <a:t>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According to “Flow”…</a:t>
            </a:r>
            <a:endParaRPr lang="en-US"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pPr>
              <a:buNone/>
            </a:pPr>
            <a:r>
              <a:rPr lang="en-US" b="1" dirty="0" smtClean="0"/>
              <a:t>	</a:t>
            </a:r>
            <a:r>
              <a:rPr lang="en-US" b="1" dirty="0" smtClean="0"/>
              <a:t>How </a:t>
            </a:r>
            <a:r>
              <a:rPr lang="en-US" b="1" dirty="0" smtClean="0"/>
              <a:t>does it feel to be in "the flow"</a:t>
            </a:r>
            <a:r>
              <a:rPr lang="en-US" b="1" dirty="0" smtClean="0"/>
              <a:t>?</a:t>
            </a:r>
          </a:p>
          <a:p>
            <a:r>
              <a:rPr lang="en-US" dirty="0" smtClean="0"/>
              <a:t>Completely </a:t>
            </a:r>
            <a:r>
              <a:rPr lang="en-US" dirty="0" smtClean="0"/>
              <a:t>involved, focused, concentrating - with this either due to innate curiosity or as the result of </a:t>
            </a:r>
            <a:r>
              <a:rPr lang="en-US" dirty="0" smtClean="0"/>
              <a:t>training</a:t>
            </a:r>
          </a:p>
          <a:p>
            <a:r>
              <a:rPr lang="en-US" dirty="0" smtClean="0"/>
              <a:t>Sense </a:t>
            </a:r>
            <a:r>
              <a:rPr lang="en-US" dirty="0" smtClean="0"/>
              <a:t>of ecstasy - of being outside everyday </a:t>
            </a:r>
            <a:r>
              <a:rPr lang="en-US" dirty="0" smtClean="0"/>
              <a:t>reality</a:t>
            </a:r>
          </a:p>
          <a:p>
            <a:r>
              <a:rPr lang="en-US" dirty="0" smtClean="0"/>
              <a:t>Great </a:t>
            </a:r>
            <a:r>
              <a:rPr lang="en-US" dirty="0" smtClean="0"/>
              <a:t>inner clarity - knowing what needs to be done and how well it is </a:t>
            </a:r>
            <a:r>
              <a:rPr lang="en-US" dirty="0" smtClean="0"/>
              <a:t>going</a:t>
            </a:r>
          </a:p>
          <a:p>
            <a:r>
              <a:rPr lang="en-US" dirty="0" smtClean="0"/>
              <a:t>Knowing </a:t>
            </a:r>
            <a:r>
              <a:rPr lang="en-US" dirty="0" smtClean="0"/>
              <a:t>the activity is doable - that the skills are adequate, and neither anxious or </a:t>
            </a:r>
            <a:r>
              <a:rPr lang="en-US" dirty="0" smtClean="0"/>
              <a:t>bored</a:t>
            </a:r>
          </a:p>
          <a:p>
            <a:r>
              <a:rPr lang="en-US" dirty="0" smtClean="0"/>
              <a:t>Sense </a:t>
            </a:r>
            <a:r>
              <a:rPr lang="en-US" dirty="0" smtClean="0"/>
              <a:t>of serenity - no worries about self, feeling of growing beyond the boundaries of ego - afterwards feeling of transcending ego in ways not thought </a:t>
            </a:r>
            <a:r>
              <a:rPr lang="en-US" dirty="0" smtClean="0"/>
              <a:t>possible</a:t>
            </a:r>
          </a:p>
          <a:p>
            <a:r>
              <a:rPr lang="en-US" dirty="0" smtClean="0"/>
              <a:t>Timeliness </a:t>
            </a:r>
            <a:r>
              <a:rPr lang="en-US" dirty="0" smtClean="0"/>
              <a:t>- thoroughly focused on present, don't notice time </a:t>
            </a:r>
            <a:r>
              <a:rPr lang="en-US" dirty="0" smtClean="0"/>
              <a:t>passing</a:t>
            </a:r>
          </a:p>
          <a:p>
            <a:r>
              <a:rPr lang="en-US" dirty="0" smtClean="0"/>
              <a:t>Intrinsic </a:t>
            </a:r>
            <a:r>
              <a:rPr lang="en-US" dirty="0" smtClean="0"/>
              <a:t>motivation - whatever produces "flow" becomes its own reward</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Techniques Of UX </a:t>
            </a:r>
            <a:r>
              <a:rPr lang="en-US" dirty="0" smtClean="0"/>
              <a:t>Design</a:t>
            </a:r>
            <a:br>
              <a:rPr lang="en-US" dirty="0" smtClean="0"/>
            </a:b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Wireframing</a:t>
            </a:r>
            <a:endParaRPr lang="en-US" dirty="0"/>
          </a:p>
        </p:txBody>
      </p:sp>
      <p:pic>
        <p:nvPicPr>
          <p:cNvPr id="4" name="Content Placeholder 3" descr="Wireframe-LuxyLin.png"/>
          <p:cNvPicPr>
            <a:picLocks noGrp="1" noChangeAspect="1"/>
          </p:cNvPicPr>
          <p:nvPr>
            <p:ph idx="1"/>
          </p:nvPr>
        </p:nvPicPr>
        <p:blipFill>
          <a:blip r:embed="rId2"/>
          <a:stretch>
            <a:fillRect/>
          </a:stretch>
        </p:blipFill>
        <p:spPr>
          <a:xfrm>
            <a:off x="2398240" y="1600200"/>
            <a:ext cx="4347520" cy="4525963"/>
          </a:xfrm>
        </p:spPr>
      </p:pic>
      <p:sp>
        <p:nvSpPr>
          <p:cNvPr id="5" name="Rectangle 4"/>
          <p:cNvSpPr/>
          <p:nvPr/>
        </p:nvSpPr>
        <p:spPr>
          <a:xfrm>
            <a:off x="336483" y="6126163"/>
            <a:ext cx="2061757" cy="369332"/>
          </a:xfrm>
          <a:prstGeom prst="rect">
            <a:avLst/>
          </a:prstGeom>
        </p:spPr>
        <p:txBody>
          <a:bodyPr wrap="none">
            <a:spAutoFit/>
          </a:bodyPr>
          <a:lstStyle/>
          <a:p>
            <a:r>
              <a:rPr lang="en-US" dirty="0" smtClean="0"/>
              <a:t>http://</a:t>
            </a:r>
            <a:r>
              <a:rPr lang="en-US" dirty="0" err="1" smtClean="0"/>
              <a:t>sokions.com</a:t>
            </a:r>
            <a:r>
              <a:rPr lang="en-US" dirty="0" smtClean="0"/>
              <a:t>/</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TotalTime>
  <Words>795</Words>
  <Application>Microsoft Macintosh PowerPoint</Application>
  <PresentationFormat>On-screen Show (4:3)</PresentationFormat>
  <Paragraphs>68</Paragraphs>
  <Slides>21</Slides>
  <Notes>2</Notes>
  <HiddenSlides>0</HiddenSlides>
  <MMClips>0</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Office Theme</vt:lpstr>
      <vt:lpstr>User Experience Design &amp; Usability</vt:lpstr>
      <vt:lpstr>Slide 2</vt:lpstr>
      <vt:lpstr>User Experience         Usability</vt:lpstr>
      <vt:lpstr>Slide 4</vt:lpstr>
      <vt:lpstr>Flow : The Psychology of Optimal Experience</vt:lpstr>
      <vt:lpstr>According to “Flow”…</vt:lpstr>
      <vt:lpstr>According to “Flow”…</vt:lpstr>
      <vt:lpstr>Techniques Of UX Design </vt:lpstr>
      <vt:lpstr>Wireframing</vt:lpstr>
      <vt:lpstr>Wireframing</vt:lpstr>
      <vt:lpstr>Wireframing</vt:lpstr>
      <vt:lpstr>User Flowchart</vt:lpstr>
      <vt:lpstr>Example : Think like a dog (Khoi Vinh )</vt:lpstr>
      <vt:lpstr>Personas &amp; User Scenarios</vt:lpstr>
      <vt:lpstr>Personas &amp; User Scenarios</vt:lpstr>
      <vt:lpstr>Personas &amp; User Scenarios</vt:lpstr>
      <vt:lpstr>Reference : The Elements of User Experience</vt:lpstr>
      <vt:lpstr>Usability</vt:lpstr>
      <vt:lpstr>Usability</vt:lpstr>
      <vt:lpstr>Don’t Make me THINK</vt:lpstr>
      <vt:lpstr>According to “Don’t make me THINK”</vt:lpstr>
    </vt:vector>
  </TitlesOfParts>
  <Company>art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Experience Design &amp; Usability</dc:title>
  <dc:creator>Jean Chu</dc:creator>
  <cp:lastModifiedBy>Jean Chu</cp:lastModifiedBy>
  <cp:revision>64</cp:revision>
  <dcterms:created xsi:type="dcterms:W3CDTF">2012-04-12T18:38:16Z</dcterms:created>
  <dcterms:modified xsi:type="dcterms:W3CDTF">2012-04-12T19:24:42Z</dcterms:modified>
</cp:coreProperties>
</file>