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29"/>
  </p:notesMasterIdLst>
  <p:sldIdLst>
    <p:sldId id="256" r:id="rId2"/>
    <p:sldId id="257" r:id="rId3"/>
    <p:sldId id="268" r:id="rId4"/>
    <p:sldId id="289" r:id="rId5"/>
    <p:sldId id="297" r:id="rId6"/>
    <p:sldId id="292" r:id="rId7"/>
    <p:sldId id="298" r:id="rId8"/>
    <p:sldId id="291" r:id="rId9"/>
    <p:sldId id="299" r:id="rId10"/>
    <p:sldId id="261" r:id="rId11"/>
    <p:sldId id="280" r:id="rId12"/>
    <p:sldId id="281" r:id="rId13"/>
    <p:sldId id="270" r:id="rId14"/>
    <p:sldId id="262" r:id="rId15"/>
    <p:sldId id="287" r:id="rId16"/>
    <p:sldId id="288" r:id="rId17"/>
    <p:sldId id="290" r:id="rId18"/>
    <p:sldId id="263" r:id="rId19"/>
    <p:sldId id="286" r:id="rId20"/>
    <p:sldId id="271" r:id="rId21"/>
    <p:sldId id="279" r:id="rId22"/>
    <p:sldId id="272" r:id="rId23"/>
    <p:sldId id="277" r:id="rId24"/>
    <p:sldId id="273" r:id="rId25"/>
    <p:sldId id="274" r:id="rId26"/>
    <p:sldId id="275" r:id="rId27"/>
    <p:sldId id="276"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84749" autoAdjust="0"/>
  </p:normalViewPr>
  <p:slideViewPr>
    <p:cSldViewPr snapToObjects="1" showGuides="1">
      <p:cViewPr varScale="1">
        <p:scale>
          <a:sx n="81" d="100"/>
          <a:sy n="81" d="100"/>
        </p:scale>
        <p:origin x="-808" y="-104"/>
      </p:cViewPr>
      <p:guideLst>
        <p:guide orient="horz" pos="3696"/>
        <p:guide pos="571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EE9FD8-D53E-794F-B33B-C3D482DA61E5}" type="datetimeFigureOut">
              <a:rPr lang="en-US" smtClean="0"/>
              <a:t>4/26/12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6F90A3-5FB8-2E46-A00A-7A9086999F7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rhizome.org/editorial/2012/apr/2/artist-profile-ed-forniele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the past few decades we have been so focused on the virtual – on products that are not tangible, products that reside online, that we interact with through our computers, mobile devices and so on. But now it’s time to take a step in a different direction – actually an old familiar direction, it’s time to reach out of our digital boxes, into the real world and make real things but still retain that connection with the virtual </a:t>
            </a:r>
            <a:r>
              <a:rPr lang="en-US" dirty="0" err="1" smtClean="0"/>
              <a:t>world.It’s</a:t>
            </a:r>
            <a:r>
              <a:rPr lang="en-US" dirty="0" smtClean="0"/>
              <a:t> time to merge the digital and the physical and create an internet of </a:t>
            </a:r>
            <a:r>
              <a:rPr lang="en-US" dirty="0" err="1" smtClean="0"/>
              <a:t>things.We</a:t>
            </a:r>
            <a:r>
              <a:rPr lang="en-US" dirty="0" smtClean="0"/>
              <a:t> believe this to be the next step in web interaction – well it's already happening – we are merely the messengers!</a:t>
            </a:r>
            <a:endParaRPr lang="en-US" dirty="0"/>
          </a:p>
        </p:txBody>
      </p:sp>
      <p:sp>
        <p:nvSpPr>
          <p:cNvPr id="4" name="Slide Number Placeholder 3"/>
          <p:cNvSpPr>
            <a:spLocks noGrp="1"/>
          </p:cNvSpPr>
          <p:nvPr>
            <p:ph type="sldNum" sz="quarter" idx="10"/>
          </p:nvPr>
        </p:nvSpPr>
        <p:spPr/>
        <p:txBody>
          <a:bodyPr/>
          <a:lstStyle/>
          <a:p>
            <a:fld id="{336F90A3-5FB8-2E46-A00A-7A9086999F74}"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Arduino</a:t>
            </a:r>
            <a:r>
              <a:rPr lang="en-US" dirty="0" smtClean="0"/>
              <a:t> Board</a:t>
            </a:r>
            <a:endParaRPr lang="en-US" dirty="0"/>
          </a:p>
        </p:txBody>
      </p:sp>
      <p:sp>
        <p:nvSpPr>
          <p:cNvPr id="4" name="Slide Number Placeholder 3"/>
          <p:cNvSpPr>
            <a:spLocks noGrp="1"/>
          </p:cNvSpPr>
          <p:nvPr>
            <p:ph type="sldNum" sz="quarter" idx="10"/>
          </p:nvPr>
        </p:nvSpPr>
        <p:spPr/>
        <p:txBody>
          <a:bodyPr/>
          <a:lstStyle/>
          <a:p>
            <a:fld id="{336F90A3-5FB8-2E46-A00A-7A9086999F74}" type="slidenum">
              <a:rPr lang="en-US" smtClean="0"/>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Arduino</a:t>
            </a:r>
            <a:r>
              <a:rPr lang="en-US" dirty="0" smtClean="0"/>
              <a:t> Board</a:t>
            </a:r>
            <a:endParaRPr lang="en-US" dirty="0"/>
          </a:p>
        </p:txBody>
      </p:sp>
      <p:sp>
        <p:nvSpPr>
          <p:cNvPr id="4" name="Slide Number Placeholder 3"/>
          <p:cNvSpPr>
            <a:spLocks noGrp="1"/>
          </p:cNvSpPr>
          <p:nvPr>
            <p:ph type="sldNum" sz="quarter" idx="10"/>
          </p:nvPr>
        </p:nvSpPr>
        <p:spPr/>
        <p:txBody>
          <a:bodyPr/>
          <a:lstStyle/>
          <a:p>
            <a:fld id="{336F90A3-5FB8-2E46-A00A-7A9086999F74}" type="slidenum">
              <a:rPr lang="en-US" smtClean="0"/>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else?</a:t>
            </a:r>
          </a:p>
          <a:p>
            <a:endParaRPr lang="en-US" dirty="0" smtClean="0"/>
          </a:p>
          <a:p>
            <a:pPr>
              <a:buNone/>
            </a:pPr>
            <a:r>
              <a:rPr lang="en-US" dirty="0" smtClean="0"/>
              <a:t>	The internet of things and physical computing is connecting everything and letting you connect to and interact with everything anywhere. Today’s tech world is mobile, tomorrow’s world is seamlessly integrated, connected, intelligent and tangible.</a:t>
            </a:r>
          </a:p>
          <a:p>
            <a:pPr>
              <a:buNone/>
            </a:pPr>
            <a:endParaRPr lang="en-US" dirty="0" smtClean="0"/>
          </a:p>
          <a:p>
            <a:pPr>
              <a:buNone/>
            </a:pPr>
            <a:r>
              <a:rPr lang="en-US" dirty="0" smtClean="0"/>
              <a:t>	What we are talking about is a blend of physical computing, embedded systems, web apps, mobile apps, websites, games, devices etc.</a:t>
            </a:r>
          </a:p>
          <a:p>
            <a:endParaRPr lang="en-US" dirty="0"/>
          </a:p>
        </p:txBody>
      </p:sp>
      <p:sp>
        <p:nvSpPr>
          <p:cNvPr id="4" name="Slide Number Placeholder 3"/>
          <p:cNvSpPr>
            <a:spLocks noGrp="1"/>
          </p:cNvSpPr>
          <p:nvPr>
            <p:ph type="sldNum" sz="quarter" idx="10"/>
          </p:nvPr>
        </p:nvSpPr>
        <p:spPr/>
        <p:txBody>
          <a:bodyPr/>
          <a:lstStyle/>
          <a:p>
            <a:fld id="{336F90A3-5FB8-2E46-A00A-7A9086999F74}"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Tangible Media Lab</a:t>
            </a:r>
          </a:p>
          <a:p>
            <a:r>
              <a:rPr lang="en-US" dirty="0" smtClean="0"/>
              <a:t>Fluid Interface Group</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36F90A3-5FB8-2E46-A00A-7A9086999F74}"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Party or Events</a:t>
            </a:r>
            <a:endParaRPr lang="en-US" dirty="0"/>
          </a:p>
        </p:txBody>
      </p:sp>
      <p:sp>
        <p:nvSpPr>
          <p:cNvPr id="4" name="Slide Number Placeholder 3"/>
          <p:cNvSpPr>
            <a:spLocks noGrp="1"/>
          </p:cNvSpPr>
          <p:nvPr>
            <p:ph type="sldNum" sz="quarter" idx="10"/>
          </p:nvPr>
        </p:nvSpPr>
        <p:spPr/>
        <p:txBody>
          <a:bodyPr/>
          <a:lstStyle/>
          <a:p>
            <a:fld id="{336F90A3-5FB8-2E46-A00A-7A9086999F74}"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Mixed</a:t>
            </a:r>
            <a:r>
              <a:rPr lang="en-US" baseline="0" dirty="0" smtClean="0"/>
              <a:t> Reality Game</a:t>
            </a:r>
          </a:p>
          <a:p>
            <a:endParaRPr lang="en-US" baseline="0" dirty="0" smtClean="0"/>
          </a:p>
          <a:p>
            <a:r>
              <a:rPr lang="en-US" dirty="0" smtClean="0">
                <a:hlinkClick r:id="rId3"/>
              </a:rPr>
              <a:t>http://rhizome.org/editorial/2012/apr/2/artist-profile-ed-fornieles/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36F90A3-5FB8-2E46-A00A-7A9086999F74}"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6F90A3-5FB8-2E46-A00A-7A9086999F74}" type="slidenum">
              <a:rPr lang="en-US" smtClean="0"/>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Twitter</a:t>
            </a:r>
            <a:r>
              <a:rPr lang="en-US" baseline="0" dirty="0" smtClean="0"/>
              <a:t> Mood Light </a:t>
            </a:r>
          </a:p>
          <a:p>
            <a:r>
              <a:rPr lang="en-US" baseline="0" dirty="0" smtClean="0"/>
              <a:t>By Random Matrix</a:t>
            </a:r>
            <a:endParaRPr lang="en-US" dirty="0"/>
          </a:p>
        </p:txBody>
      </p:sp>
      <p:sp>
        <p:nvSpPr>
          <p:cNvPr id="4" name="Slide Number Placeholder 3"/>
          <p:cNvSpPr>
            <a:spLocks noGrp="1"/>
          </p:cNvSpPr>
          <p:nvPr>
            <p:ph type="sldNum" sz="quarter" idx="10"/>
          </p:nvPr>
        </p:nvSpPr>
        <p:spPr/>
        <p:txBody>
          <a:bodyPr/>
          <a:lstStyle/>
          <a:p>
            <a:fld id="{336F90A3-5FB8-2E46-A00A-7A9086999F74}" type="slidenum">
              <a:rPr lang="en-US" smtClean="0"/>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 source,</a:t>
            </a:r>
            <a:r>
              <a:rPr lang="en-US" baseline="0" dirty="0" smtClean="0"/>
              <a:t> low cost hardware </a:t>
            </a:r>
            <a:endParaRPr lang="en-US" dirty="0"/>
          </a:p>
        </p:txBody>
      </p:sp>
      <p:sp>
        <p:nvSpPr>
          <p:cNvPr id="4" name="Slide Number Placeholder 3"/>
          <p:cNvSpPr>
            <a:spLocks noGrp="1"/>
          </p:cNvSpPr>
          <p:nvPr>
            <p:ph type="sldNum" sz="quarter" idx="10"/>
          </p:nvPr>
        </p:nvSpPr>
        <p:spPr/>
        <p:txBody>
          <a:bodyPr/>
          <a:lstStyle/>
          <a:p>
            <a:fld id="{336F90A3-5FB8-2E46-A00A-7A9086999F74}" type="slidenum">
              <a:rPr lang="en-US" smtClean="0"/>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External 5v Power Supply</a:t>
            </a:r>
            <a:endParaRPr lang="en-US" dirty="0"/>
          </a:p>
        </p:txBody>
      </p:sp>
      <p:sp>
        <p:nvSpPr>
          <p:cNvPr id="4" name="Slide Number Placeholder 3"/>
          <p:cNvSpPr>
            <a:spLocks noGrp="1"/>
          </p:cNvSpPr>
          <p:nvPr>
            <p:ph type="sldNum" sz="quarter" idx="10"/>
          </p:nvPr>
        </p:nvSpPr>
        <p:spPr/>
        <p:txBody>
          <a:bodyPr/>
          <a:lstStyle/>
          <a:p>
            <a:fld id="{336F90A3-5FB8-2E46-A00A-7A9086999F74}" type="slidenum">
              <a:rPr lang="en-US" smtClean="0"/>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F8B21E-6C51-2147-9EE8-55A53BFF95EC}" type="datetimeFigureOut">
              <a:rPr lang="en-US" smtClean="0"/>
              <a:t>4/26/12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C0EA3-6C69-244A-86C4-18FFC311D5C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8B21E-6C51-2147-9EE8-55A53BFF95EC}" type="datetimeFigureOut">
              <a:rPr lang="en-US" smtClean="0"/>
              <a:t>4/26/12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C0EA3-6C69-244A-86C4-18FFC311D5C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8B21E-6C51-2147-9EE8-55A53BFF95EC}" type="datetimeFigureOut">
              <a:rPr lang="en-US" smtClean="0"/>
              <a:t>4/26/12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C0EA3-6C69-244A-86C4-18FFC311D5C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8B21E-6C51-2147-9EE8-55A53BFF95EC}" type="datetimeFigureOut">
              <a:rPr lang="en-US" smtClean="0"/>
              <a:t>4/26/12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C0EA3-6C69-244A-86C4-18FFC311D5C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F8B21E-6C51-2147-9EE8-55A53BFF95EC}" type="datetimeFigureOut">
              <a:rPr lang="en-US" smtClean="0"/>
              <a:t>4/26/12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C0EA3-6C69-244A-86C4-18FFC311D5C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F8B21E-6C51-2147-9EE8-55A53BFF95EC}" type="datetimeFigureOut">
              <a:rPr lang="en-US" smtClean="0"/>
              <a:t>4/26/12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C0EA3-6C69-244A-86C4-18FFC311D5C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F8B21E-6C51-2147-9EE8-55A53BFF95EC}" type="datetimeFigureOut">
              <a:rPr lang="en-US" smtClean="0"/>
              <a:t>4/26/12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FC0EA3-6C69-244A-86C4-18FFC311D5C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F8B21E-6C51-2147-9EE8-55A53BFF95EC}" type="datetimeFigureOut">
              <a:rPr lang="en-US" smtClean="0"/>
              <a:t>4/26/12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FC0EA3-6C69-244A-86C4-18FFC311D5C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8B21E-6C51-2147-9EE8-55A53BFF95EC}" type="datetimeFigureOut">
              <a:rPr lang="en-US" smtClean="0"/>
              <a:t>4/26/12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FC0EA3-6C69-244A-86C4-18FFC311D5C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F8B21E-6C51-2147-9EE8-55A53BFF95EC}" type="datetimeFigureOut">
              <a:rPr lang="en-US" smtClean="0"/>
              <a:t>4/26/12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C0EA3-6C69-244A-86C4-18FFC311D5C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F8B21E-6C51-2147-9EE8-55A53BFF95EC}" type="datetimeFigureOut">
              <a:rPr lang="en-US" smtClean="0"/>
              <a:t>4/26/12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C0EA3-6C69-244A-86C4-18FFC311D5C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8B21E-6C51-2147-9EE8-55A53BFF95EC}" type="datetimeFigureOut">
              <a:rPr lang="en-US" smtClean="0"/>
              <a:t>4/26/12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C0EA3-6C69-244A-86C4-18FFC311D5C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log.zenona.com/" TargetMode="Externa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www.botanicalls.com/"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hyperlink" Target="http://www.instructables.com/id/Twitter-Mood-Light-The-Worlds-Mood-in-a-Box/"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hyperlink" Target="http://blog.makezine.com/2010/10/27/paypal-vending-machin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reakfastny.com/2011/06/verbalizer-open-source-toy-googles-voice-search/" TargetMode="Externa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reakfastny.com/projects/2011/instaprint/" TargetMode="Externa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structables.com/id/Arduino-Candygrabber/" TargetMode="Externa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lideshare.net/MediaFront/forward-to-reality-physical-computing-the-next-level-of-web-interaction" TargetMode="External"/><Relationship Id="rId3" Type="http://schemas.openxmlformats.org/officeDocument/2006/relationships/hyperlink" Target="http://breakfastny.com/project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Physical_computin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rduino.cc/" TargetMode="External"/><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hyperlink" Target="http://arduino.cc/en/Main/Softwar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arduino.cc/en/Main/ArduinoBoardUno" TargetMode="External"/><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arduino.cc/en/Main/ArduinoEthernetShield" TargetMode="External"/><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ore.arduino.cc/ww/index.php" TargetMode="External"/><Relationship Id="rId3" Type="http://schemas.openxmlformats.org/officeDocument/2006/relationships/hyperlink" Target="http://www.sparkfun.com/categories/10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tangible.media.mit.edu/" TargetMode="External"/><Relationship Id="rId4" Type="http://schemas.openxmlformats.org/officeDocument/2006/relationships/hyperlink" Target="http://fluid.media.mit.edu/"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en.wikipedia.org/wiki/Flash_mob" TargetMode="External"/><Relationship Id="rId5" Type="http://schemas.openxmlformats.org/officeDocument/2006/relationships/image" Target="../media/image6.png"/><Relationship Id="rId6" Type="http://schemas.openxmlformats.org/officeDocument/2006/relationships/hyperlink" Target="http://www.spartify.com/"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hyperlink" Target="http://www.facebooksitcom.com/" TargetMode="External"/><Relationship Id="rId4" Type="http://schemas.openxmlformats.org/officeDocument/2006/relationships/hyperlink" Target="http://www.blasttheory.co.uk/bt/index.php" TargetMode="External"/><Relationship Id="rId5" Type="http://schemas.openxmlformats.org/officeDocument/2006/relationships/hyperlink" Target="http://en.wikipedia.org/wiki/Machinima" TargetMode="External"/><Relationship Id="rId6" Type="http://schemas.openxmlformats.org/officeDocument/2006/relationships/hyperlink" Target="http://en.wikipedia.org/wiki/Mixed_reality"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Web and Physical Computing</a:t>
            </a:r>
            <a:br>
              <a:rPr lang="en-US" dirty="0" smtClean="0"/>
            </a:br>
            <a:r>
              <a:rPr lang="en-US" dirty="0" smtClean="0"/>
              <a:t>-Forward to Reality-</a:t>
            </a:r>
            <a:endParaRPr lang="en-US" dirty="0"/>
          </a:p>
        </p:txBody>
      </p:sp>
      <p:sp>
        <p:nvSpPr>
          <p:cNvPr id="3" name="Subtitle 2"/>
          <p:cNvSpPr>
            <a:spLocks noGrp="1"/>
          </p:cNvSpPr>
          <p:nvPr>
            <p:ph type="subTitle" idx="1"/>
          </p:nvPr>
        </p:nvSpPr>
        <p:spPr/>
        <p:txBody>
          <a:bodyPr/>
          <a:lstStyle/>
          <a:p>
            <a:r>
              <a:rPr lang="en-US" dirty="0" smtClean="0"/>
              <a:t>TCNJ Dynamic Web </a:t>
            </a:r>
          </a:p>
          <a:p>
            <a:r>
              <a:rPr lang="en-US" dirty="0" smtClean="0"/>
              <a:t>Week 14</a:t>
            </a:r>
          </a:p>
          <a:p>
            <a:r>
              <a:rPr lang="en-US" dirty="0" smtClean="0"/>
              <a:t>Jean Chu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Spotify</a:t>
            </a:r>
            <a:r>
              <a:rPr lang="en-US" dirty="0" smtClean="0"/>
              <a:t> Box</a:t>
            </a:r>
            <a:endParaRPr lang="en-US" dirty="0"/>
          </a:p>
        </p:txBody>
      </p:sp>
      <p:sp>
        <p:nvSpPr>
          <p:cNvPr id="5" name="Rectangle 4"/>
          <p:cNvSpPr/>
          <p:nvPr/>
        </p:nvSpPr>
        <p:spPr>
          <a:xfrm>
            <a:off x="254000" y="6216650"/>
            <a:ext cx="2505814" cy="369332"/>
          </a:xfrm>
          <a:prstGeom prst="rect">
            <a:avLst/>
          </a:prstGeom>
        </p:spPr>
        <p:txBody>
          <a:bodyPr wrap="none">
            <a:spAutoFit/>
          </a:bodyPr>
          <a:lstStyle/>
          <a:p>
            <a:r>
              <a:rPr lang="en-US" dirty="0" smtClean="0">
                <a:hlinkClick r:id="rId2"/>
              </a:rPr>
              <a:t>http://blog.zenona.com/</a:t>
            </a:r>
            <a:endParaRPr lang="en-US" dirty="0" smtClean="0"/>
          </a:p>
          <a:p>
            <a:endParaRPr lang="en-US" dirty="0"/>
          </a:p>
        </p:txBody>
      </p:sp>
      <p:sp>
        <p:nvSpPr>
          <p:cNvPr id="6" name="Rectangle 5"/>
          <p:cNvSpPr/>
          <p:nvPr/>
        </p:nvSpPr>
        <p:spPr>
          <a:xfrm>
            <a:off x="533400" y="1600200"/>
            <a:ext cx="4572000" cy="646331"/>
          </a:xfrm>
          <a:prstGeom prst="rect">
            <a:avLst/>
          </a:prstGeom>
        </p:spPr>
        <p:txBody>
          <a:bodyPr>
            <a:spAutoFit/>
          </a:bodyPr>
          <a:lstStyle/>
          <a:p>
            <a:r>
              <a:rPr lang="en-US" b="1" dirty="0" smtClean="0"/>
              <a:t>SPOTIFY </a:t>
            </a:r>
            <a:r>
              <a:rPr lang="en-US" b="1" dirty="0"/>
              <a:t>BOX</a:t>
            </a:r>
            <a:r>
              <a:rPr lang="en-US" b="1" dirty="0" smtClean="0"/>
              <a:t> </a:t>
            </a:r>
          </a:p>
          <a:p>
            <a:r>
              <a:rPr lang="en-US" dirty="0" smtClean="0"/>
              <a:t>by </a:t>
            </a:r>
            <a:r>
              <a:rPr lang="en-US" dirty="0" err="1"/>
              <a:t>Jordi</a:t>
            </a:r>
            <a:r>
              <a:rPr lang="en-US" dirty="0"/>
              <a:t> </a:t>
            </a:r>
            <a:r>
              <a:rPr lang="en-US" dirty="0" err="1"/>
              <a:t>Parra</a:t>
            </a:r>
            <a:endParaRPr lang="en-US" dirty="0"/>
          </a:p>
        </p:txBody>
      </p:sp>
      <p:sp>
        <p:nvSpPr>
          <p:cNvPr id="7" name="Rectangle 6"/>
          <p:cNvSpPr/>
          <p:nvPr/>
        </p:nvSpPr>
        <p:spPr>
          <a:xfrm>
            <a:off x="457200" y="5221069"/>
            <a:ext cx="8001000" cy="646331"/>
          </a:xfrm>
          <a:prstGeom prst="rect">
            <a:avLst/>
          </a:prstGeom>
        </p:spPr>
        <p:txBody>
          <a:bodyPr wrap="square">
            <a:spAutoFit/>
          </a:bodyPr>
          <a:lstStyle/>
          <a:p>
            <a:r>
              <a:rPr lang="en-US" dirty="0" smtClean="0"/>
              <a:t>So how do you give someone a mix tape in a world where all music is digital?</a:t>
            </a:r>
          </a:p>
          <a:p>
            <a:r>
              <a:rPr lang="en-US" dirty="0" err="1" smtClean="0"/>
              <a:t>Spotify</a:t>
            </a:r>
            <a:r>
              <a:rPr lang="en-US" dirty="0" smtClean="0"/>
              <a:t> Box is a device and a way to interact with digital music in the physical world.</a:t>
            </a:r>
            <a:endParaRPr lang="en-US" dirty="0" smtClean="0"/>
          </a:p>
        </p:txBody>
      </p:sp>
      <p:pic>
        <p:nvPicPr>
          <p:cNvPr id="8" name="Picture 2"/>
          <p:cNvPicPr>
            <a:picLocks noChangeAspect="1" noChangeArrowheads="1"/>
          </p:cNvPicPr>
          <p:nvPr/>
        </p:nvPicPr>
        <p:blipFill>
          <a:blip r:embed="rId3"/>
          <a:srcRect/>
          <a:stretch>
            <a:fillRect/>
          </a:stretch>
        </p:blipFill>
        <p:spPr bwMode="auto">
          <a:xfrm>
            <a:off x="3547316" y="1600200"/>
            <a:ext cx="5139484" cy="3429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Botanicals</a:t>
            </a:r>
            <a:endParaRPr lang="en-US" dirty="0"/>
          </a:p>
        </p:txBody>
      </p:sp>
      <p:sp>
        <p:nvSpPr>
          <p:cNvPr id="4" name="Rectangle 3"/>
          <p:cNvSpPr/>
          <p:nvPr/>
        </p:nvSpPr>
        <p:spPr>
          <a:xfrm>
            <a:off x="457200" y="6126163"/>
            <a:ext cx="2908105" cy="369332"/>
          </a:xfrm>
          <a:prstGeom prst="rect">
            <a:avLst/>
          </a:prstGeom>
        </p:spPr>
        <p:txBody>
          <a:bodyPr wrap="none">
            <a:spAutoFit/>
          </a:bodyPr>
          <a:lstStyle/>
          <a:p>
            <a:r>
              <a:rPr lang="en-US" dirty="0" smtClean="0">
                <a:hlinkClick r:id="rId3"/>
              </a:rPr>
              <a:t>http://www.botanicalls.com/</a:t>
            </a:r>
            <a:endParaRPr lang="en-US" dirty="0" smtClean="0"/>
          </a:p>
          <a:p>
            <a:endParaRPr lang="en-US" dirty="0"/>
          </a:p>
        </p:txBody>
      </p:sp>
      <p:pic>
        <p:nvPicPr>
          <p:cNvPr id="50179" name="Picture 3"/>
          <p:cNvPicPr>
            <a:picLocks noChangeAspect="1" noChangeArrowheads="1"/>
          </p:cNvPicPr>
          <p:nvPr/>
        </p:nvPicPr>
        <p:blipFill>
          <a:blip r:embed="rId4"/>
          <a:srcRect/>
          <a:stretch>
            <a:fillRect/>
          </a:stretch>
        </p:blipFill>
        <p:spPr bwMode="auto">
          <a:xfrm>
            <a:off x="1066800" y="2870167"/>
            <a:ext cx="7337200" cy="2609665"/>
          </a:xfrm>
          <a:prstGeom prst="rect">
            <a:avLst/>
          </a:prstGeom>
          <a:noFill/>
          <a:ln w="9525">
            <a:noFill/>
            <a:miter lim="800000"/>
            <a:headEnd/>
            <a:tailEnd/>
          </a:ln>
          <a:effectLst/>
        </p:spPr>
      </p:pic>
      <p:sp>
        <p:nvSpPr>
          <p:cNvPr id="8" name="Rectangle 7"/>
          <p:cNvSpPr/>
          <p:nvPr/>
        </p:nvSpPr>
        <p:spPr>
          <a:xfrm>
            <a:off x="893342" y="1828800"/>
            <a:ext cx="4470845" cy="646331"/>
          </a:xfrm>
          <a:prstGeom prst="rect">
            <a:avLst/>
          </a:prstGeom>
        </p:spPr>
        <p:txBody>
          <a:bodyPr wrap="none">
            <a:spAutoFit/>
          </a:bodyPr>
          <a:lstStyle/>
          <a:p>
            <a:r>
              <a:rPr lang="en-US" b="1" dirty="0" smtClean="0"/>
              <a:t>BOTANICALS</a:t>
            </a:r>
          </a:p>
          <a:p>
            <a:r>
              <a:rPr lang="en-US" dirty="0" smtClean="0"/>
              <a:t>By Rob </a:t>
            </a:r>
            <a:r>
              <a:rPr lang="en-US" dirty="0" err="1" smtClean="0"/>
              <a:t>Faludi</a:t>
            </a:r>
            <a:r>
              <a:rPr lang="en-US" dirty="0" smtClean="0"/>
              <a:t>, Kate Hartman, and Kati London</a:t>
            </a:r>
          </a:p>
          <a:p>
            <a:endParaRPr lang="en-US" dirty="0"/>
          </a:p>
        </p:txBody>
      </p:sp>
      <p:sp>
        <p:nvSpPr>
          <p:cNvPr id="9" name="Rectangle 8"/>
          <p:cNvSpPr/>
          <p:nvPr/>
        </p:nvSpPr>
        <p:spPr>
          <a:xfrm>
            <a:off x="792186" y="5479832"/>
            <a:ext cx="7894613" cy="369332"/>
          </a:xfrm>
          <a:prstGeom prst="rect">
            <a:avLst/>
          </a:prstGeom>
        </p:spPr>
        <p:txBody>
          <a:bodyPr wrap="square">
            <a:spAutoFit/>
          </a:bodyPr>
          <a:lstStyle/>
          <a:p>
            <a:r>
              <a:rPr lang="en-US" dirty="0" smtClean="0"/>
              <a:t>The </a:t>
            </a:r>
            <a:r>
              <a:rPr lang="en-US" dirty="0" err="1" smtClean="0"/>
              <a:t>Botanicalls</a:t>
            </a:r>
            <a:r>
              <a:rPr lang="en-US" dirty="0" smtClean="0"/>
              <a:t> project is about communication between plants and people.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50178" name="Picture 2"/>
          <p:cNvPicPr>
            <a:picLocks noChangeAspect="1" noChangeArrowheads="1"/>
          </p:cNvPicPr>
          <p:nvPr/>
        </p:nvPicPr>
        <p:blipFill>
          <a:blip r:embed="rId2"/>
          <a:srcRect/>
          <a:stretch>
            <a:fillRect/>
          </a:stretch>
        </p:blipFill>
        <p:spPr bwMode="auto">
          <a:xfrm>
            <a:off x="130748" y="299009"/>
            <a:ext cx="8937052" cy="5844830"/>
          </a:xfrm>
          <a:prstGeom prst="rect">
            <a:avLst/>
          </a:prstGeom>
          <a:noFill/>
          <a:ln w="9525">
            <a:noFill/>
            <a:miter lim="800000"/>
            <a:headEnd/>
            <a:tailEnd/>
          </a:ln>
          <a:effectLst/>
        </p:spPr>
      </p:pic>
      <p:sp>
        <p:nvSpPr>
          <p:cNvPr id="7" name="Title 6"/>
          <p:cNvSpPr>
            <a:spLocks noGrp="1"/>
          </p:cNvSpPr>
          <p:nvPr>
            <p:ph type="title"/>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Twitter Mood Light</a:t>
            </a:r>
            <a:endParaRPr lang="en-US" dirty="0"/>
          </a:p>
        </p:txBody>
      </p:sp>
      <p:sp>
        <p:nvSpPr>
          <p:cNvPr id="5" name="Rectangle 4"/>
          <p:cNvSpPr/>
          <p:nvPr/>
        </p:nvSpPr>
        <p:spPr>
          <a:xfrm>
            <a:off x="838200" y="5257800"/>
            <a:ext cx="7467600" cy="923330"/>
          </a:xfrm>
          <a:prstGeom prst="rect">
            <a:avLst/>
          </a:prstGeom>
        </p:spPr>
        <p:txBody>
          <a:bodyPr wrap="square">
            <a:spAutoFit/>
          </a:bodyPr>
          <a:lstStyle/>
          <a:p>
            <a:r>
              <a:rPr lang="en-US" dirty="0"/>
              <a:t>The Twitter Mood Light shows the current mood of </a:t>
            </a:r>
            <a:r>
              <a:rPr lang="en-US" dirty="0" err="1"/>
              <a:t>Twitter.The</a:t>
            </a:r>
            <a:r>
              <a:rPr lang="en-US" dirty="0"/>
              <a:t> lamp monitors certain keywords, such as “</a:t>
            </a:r>
            <a:r>
              <a:rPr lang="en-US" dirty="0" err="1"/>
              <a:t>love”,“hate”,“surprising</a:t>
            </a:r>
            <a:r>
              <a:rPr lang="en-US" dirty="0"/>
              <a:t>” </a:t>
            </a:r>
            <a:r>
              <a:rPr lang="en-US" dirty="0" err="1"/>
              <a:t>andsoon,ontwitter.com</a:t>
            </a:r>
            <a:r>
              <a:rPr lang="en-US" dirty="0"/>
              <a:t> and lights up different colors depending on the mood of the tweets.</a:t>
            </a:r>
          </a:p>
        </p:txBody>
      </p:sp>
      <p:sp>
        <p:nvSpPr>
          <p:cNvPr id="6" name="Rectangle 5"/>
          <p:cNvSpPr/>
          <p:nvPr/>
        </p:nvSpPr>
        <p:spPr>
          <a:xfrm>
            <a:off x="838200" y="1417638"/>
            <a:ext cx="4572000" cy="646331"/>
          </a:xfrm>
          <a:prstGeom prst="rect">
            <a:avLst/>
          </a:prstGeom>
        </p:spPr>
        <p:txBody>
          <a:bodyPr>
            <a:spAutoFit/>
          </a:bodyPr>
          <a:lstStyle/>
          <a:p>
            <a:r>
              <a:rPr lang="en-US" b="1" dirty="0" smtClean="0"/>
              <a:t>TWITTER MOOD LIGHT</a:t>
            </a:r>
          </a:p>
          <a:p>
            <a:r>
              <a:rPr lang="en-US" baseline="0" dirty="0" smtClean="0"/>
              <a:t>By Random Matrix</a:t>
            </a:r>
            <a:endParaRPr lang="en-US" dirty="0"/>
          </a:p>
        </p:txBody>
      </p:sp>
      <p:sp>
        <p:nvSpPr>
          <p:cNvPr id="7" name="Rectangle 6"/>
          <p:cNvSpPr/>
          <p:nvPr/>
        </p:nvSpPr>
        <p:spPr>
          <a:xfrm>
            <a:off x="228600" y="6211669"/>
            <a:ext cx="8077200" cy="369332"/>
          </a:xfrm>
          <a:prstGeom prst="rect">
            <a:avLst/>
          </a:prstGeom>
        </p:spPr>
        <p:txBody>
          <a:bodyPr wrap="square">
            <a:spAutoFit/>
          </a:bodyPr>
          <a:lstStyle/>
          <a:p>
            <a:r>
              <a:rPr lang="en-US" dirty="0" smtClean="0">
                <a:hlinkClick r:id="rId3"/>
              </a:rPr>
              <a:t>http://www.instructables.com/id/Twitter-Mood-Light-The-Worlds-Mood-in-a-Box/</a:t>
            </a:r>
            <a:endParaRPr lang="en-US" dirty="0" smtClean="0"/>
          </a:p>
          <a:p>
            <a:endParaRPr lang="en-US" dirty="0"/>
          </a:p>
        </p:txBody>
      </p:sp>
      <p:pic>
        <p:nvPicPr>
          <p:cNvPr id="35843" name="Picture 3"/>
          <p:cNvPicPr>
            <a:picLocks noChangeAspect="1" noChangeArrowheads="1"/>
          </p:cNvPicPr>
          <p:nvPr/>
        </p:nvPicPr>
        <p:blipFill>
          <a:blip r:embed="rId4"/>
          <a:srcRect/>
          <a:stretch>
            <a:fillRect/>
          </a:stretch>
        </p:blipFill>
        <p:spPr bwMode="auto">
          <a:xfrm>
            <a:off x="3783979" y="1417638"/>
            <a:ext cx="4902821" cy="3716338"/>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Paypal</a:t>
            </a:r>
            <a:r>
              <a:rPr lang="en-US" dirty="0" smtClean="0"/>
              <a:t> Vending Machine</a:t>
            </a:r>
            <a:endParaRPr lang="en-US" dirty="0"/>
          </a:p>
        </p:txBody>
      </p:sp>
      <p:sp>
        <p:nvSpPr>
          <p:cNvPr id="4" name="Rectangle 3"/>
          <p:cNvSpPr/>
          <p:nvPr/>
        </p:nvSpPr>
        <p:spPr>
          <a:xfrm>
            <a:off x="457200" y="5334000"/>
            <a:ext cx="8229600" cy="646331"/>
          </a:xfrm>
          <a:prstGeom prst="rect">
            <a:avLst/>
          </a:prstGeom>
        </p:spPr>
        <p:txBody>
          <a:bodyPr wrap="square">
            <a:spAutoFit/>
          </a:bodyPr>
          <a:lstStyle/>
          <a:p>
            <a:r>
              <a:rPr lang="en-US" dirty="0" err="1" smtClean="0"/>
              <a:t>PayPal</a:t>
            </a:r>
            <a:r>
              <a:rPr lang="en-US" dirty="0" smtClean="0"/>
              <a:t> </a:t>
            </a:r>
            <a:r>
              <a:rPr lang="en-US" dirty="0"/>
              <a:t>made a experimental system utilizing QR codes, </a:t>
            </a:r>
            <a:r>
              <a:rPr lang="en-US" dirty="0" err="1"/>
              <a:t>Arduino</a:t>
            </a:r>
            <a:r>
              <a:rPr lang="en-US" dirty="0"/>
              <a:t> and smart-phones to let their users pay with their </a:t>
            </a:r>
            <a:r>
              <a:rPr lang="en-US" dirty="0" err="1"/>
              <a:t>PayPal</a:t>
            </a:r>
            <a:r>
              <a:rPr lang="en-US" dirty="0"/>
              <a:t> account in the </a:t>
            </a:r>
            <a:r>
              <a:rPr lang="en-US" dirty="0" smtClean="0"/>
              <a:t>physical world.</a:t>
            </a:r>
            <a:endParaRPr lang="en-US" dirty="0"/>
          </a:p>
        </p:txBody>
      </p:sp>
      <p:pic>
        <p:nvPicPr>
          <p:cNvPr id="25602" name="Picture 2"/>
          <p:cNvPicPr>
            <a:picLocks noChangeAspect="1" noChangeArrowheads="1"/>
          </p:cNvPicPr>
          <p:nvPr/>
        </p:nvPicPr>
        <p:blipFill>
          <a:blip r:embed="rId2"/>
          <a:srcRect/>
          <a:stretch>
            <a:fillRect/>
          </a:stretch>
        </p:blipFill>
        <p:spPr bwMode="auto">
          <a:xfrm>
            <a:off x="3962400" y="1600200"/>
            <a:ext cx="4724400" cy="3543300"/>
          </a:xfrm>
          <a:prstGeom prst="rect">
            <a:avLst/>
          </a:prstGeom>
          <a:noFill/>
          <a:ln w="9525">
            <a:noFill/>
            <a:miter lim="800000"/>
            <a:headEnd/>
            <a:tailEnd/>
          </a:ln>
          <a:effectLst/>
        </p:spPr>
      </p:pic>
      <p:sp>
        <p:nvSpPr>
          <p:cNvPr id="6" name="Rectangle 5"/>
          <p:cNvSpPr/>
          <p:nvPr/>
        </p:nvSpPr>
        <p:spPr>
          <a:xfrm>
            <a:off x="457200" y="6126163"/>
            <a:ext cx="8229600" cy="369332"/>
          </a:xfrm>
          <a:prstGeom prst="rect">
            <a:avLst/>
          </a:prstGeom>
        </p:spPr>
        <p:txBody>
          <a:bodyPr wrap="square">
            <a:spAutoFit/>
          </a:bodyPr>
          <a:lstStyle/>
          <a:p>
            <a:r>
              <a:rPr lang="en-US" dirty="0" smtClean="0">
                <a:hlinkClick r:id="rId3"/>
              </a:rPr>
              <a:t>http://blog.makezine.com/2010/10/27/paypal-vending-machine/</a:t>
            </a:r>
            <a:endParaRPr lang="en-US" dirty="0" smtClean="0"/>
          </a:p>
          <a:p>
            <a:endParaRPr lang="en-US" dirty="0"/>
          </a:p>
        </p:txBody>
      </p:sp>
      <p:sp>
        <p:nvSpPr>
          <p:cNvPr id="7" name="Rectangle 6"/>
          <p:cNvSpPr/>
          <p:nvPr/>
        </p:nvSpPr>
        <p:spPr>
          <a:xfrm>
            <a:off x="457200" y="1581834"/>
            <a:ext cx="4572000" cy="646331"/>
          </a:xfrm>
          <a:prstGeom prst="rect">
            <a:avLst/>
          </a:prstGeom>
        </p:spPr>
        <p:txBody>
          <a:bodyPr>
            <a:spAutoFit/>
          </a:bodyPr>
          <a:lstStyle/>
          <a:p>
            <a:r>
              <a:rPr lang="en-US" b="1" dirty="0" smtClean="0"/>
              <a:t>PAYPAL VENDING MACHINE</a:t>
            </a:r>
          </a:p>
          <a:p>
            <a:r>
              <a:rPr lang="en-US" dirty="0" smtClean="0"/>
              <a:t> by </a:t>
            </a:r>
            <a:r>
              <a:rPr lang="en-US" dirty="0" err="1" smtClean="0"/>
              <a:t>PayPalLabs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VERBALIZER</a:t>
            </a:r>
            <a:endParaRPr lang="en-US" dirty="0"/>
          </a:p>
        </p:txBody>
      </p:sp>
      <p:sp>
        <p:nvSpPr>
          <p:cNvPr id="4" name="Rectangle 3"/>
          <p:cNvSpPr/>
          <p:nvPr/>
        </p:nvSpPr>
        <p:spPr>
          <a:xfrm>
            <a:off x="457200" y="5682734"/>
            <a:ext cx="8610600" cy="369332"/>
          </a:xfrm>
          <a:prstGeom prst="rect">
            <a:avLst/>
          </a:prstGeom>
        </p:spPr>
        <p:txBody>
          <a:bodyPr wrap="square">
            <a:spAutoFit/>
          </a:bodyPr>
          <a:lstStyle/>
          <a:p>
            <a:r>
              <a:rPr lang="en-US" dirty="0"/>
              <a:t>The </a:t>
            </a:r>
            <a:r>
              <a:rPr lang="en-US" dirty="0" err="1"/>
              <a:t>Verbalizer</a:t>
            </a:r>
            <a:r>
              <a:rPr lang="en-US" dirty="0"/>
              <a:t> connects wirelessly to your computer and triggers </a:t>
            </a:r>
            <a:r>
              <a:rPr lang="en-US" dirty="0" err="1"/>
              <a:t>google</a:t>
            </a:r>
            <a:r>
              <a:rPr lang="en-US" dirty="0"/>
              <a:t> </a:t>
            </a:r>
            <a:r>
              <a:rPr lang="en-US" dirty="0" smtClean="0"/>
              <a:t>voice search. </a:t>
            </a:r>
            <a:endParaRPr lang="en-US" dirty="0"/>
          </a:p>
        </p:txBody>
      </p:sp>
      <p:sp>
        <p:nvSpPr>
          <p:cNvPr id="5" name="Rectangle 4"/>
          <p:cNvSpPr/>
          <p:nvPr/>
        </p:nvSpPr>
        <p:spPr>
          <a:xfrm>
            <a:off x="457200" y="1600200"/>
            <a:ext cx="1767469" cy="646331"/>
          </a:xfrm>
          <a:prstGeom prst="rect">
            <a:avLst/>
          </a:prstGeom>
        </p:spPr>
        <p:txBody>
          <a:bodyPr wrap="none">
            <a:spAutoFit/>
          </a:bodyPr>
          <a:lstStyle/>
          <a:p>
            <a:r>
              <a:rPr lang="en-US" b="1" dirty="0" smtClean="0"/>
              <a:t>THE VERBALIZER </a:t>
            </a:r>
          </a:p>
          <a:p>
            <a:r>
              <a:rPr lang="en-US" dirty="0" smtClean="0"/>
              <a:t>by Breakfast</a:t>
            </a:r>
            <a:endParaRPr lang="en-US" dirty="0"/>
          </a:p>
        </p:txBody>
      </p:sp>
      <p:sp>
        <p:nvSpPr>
          <p:cNvPr id="6" name="Rectangle 5"/>
          <p:cNvSpPr/>
          <p:nvPr/>
        </p:nvSpPr>
        <p:spPr>
          <a:xfrm>
            <a:off x="457200" y="6052066"/>
            <a:ext cx="8229600" cy="369332"/>
          </a:xfrm>
          <a:prstGeom prst="rect">
            <a:avLst/>
          </a:prstGeom>
        </p:spPr>
        <p:txBody>
          <a:bodyPr wrap="square">
            <a:spAutoFit/>
          </a:bodyPr>
          <a:lstStyle/>
          <a:p>
            <a:r>
              <a:rPr lang="en-US" dirty="0" smtClean="0">
                <a:hlinkClick r:id="rId2"/>
              </a:rPr>
              <a:t>http://breakfastny.com/2011/06/verbalizer-open-source-toy-googles-voice-search/</a:t>
            </a:r>
            <a:endParaRPr lang="en-US" dirty="0" smtClean="0"/>
          </a:p>
          <a:p>
            <a:endParaRPr lang="en-US" dirty="0"/>
          </a:p>
        </p:txBody>
      </p:sp>
      <p:pic>
        <p:nvPicPr>
          <p:cNvPr id="60418" name="Picture 2"/>
          <p:cNvPicPr>
            <a:picLocks noChangeAspect="1" noChangeArrowheads="1"/>
          </p:cNvPicPr>
          <p:nvPr/>
        </p:nvPicPr>
        <p:blipFill>
          <a:blip r:embed="rId3"/>
          <a:srcRect/>
          <a:stretch>
            <a:fillRect/>
          </a:stretch>
        </p:blipFill>
        <p:spPr bwMode="auto">
          <a:xfrm>
            <a:off x="3530107" y="1600200"/>
            <a:ext cx="5156693" cy="3432884"/>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INSTAPRINTER</a:t>
            </a:r>
            <a:endParaRPr lang="en-US" dirty="0"/>
          </a:p>
        </p:txBody>
      </p:sp>
      <p:sp>
        <p:nvSpPr>
          <p:cNvPr id="4" name="Rectangle 3"/>
          <p:cNvSpPr/>
          <p:nvPr/>
        </p:nvSpPr>
        <p:spPr>
          <a:xfrm>
            <a:off x="457200" y="5352365"/>
            <a:ext cx="8229600" cy="646331"/>
          </a:xfrm>
          <a:prstGeom prst="rect">
            <a:avLst/>
          </a:prstGeom>
        </p:spPr>
        <p:txBody>
          <a:bodyPr wrap="square">
            <a:spAutoFit/>
          </a:bodyPr>
          <a:lstStyle/>
          <a:p>
            <a:r>
              <a:rPr lang="en-US" dirty="0" err="1"/>
              <a:t>Instaprinter</a:t>
            </a:r>
            <a:r>
              <a:rPr lang="en-US" dirty="0"/>
              <a:t> is a digital </a:t>
            </a:r>
            <a:r>
              <a:rPr lang="en-US" dirty="0" err="1"/>
              <a:t>photobooth</a:t>
            </a:r>
            <a:r>
              <a:rPr lang="en-US" dirty="0"/>
              <a:t> tapping into the mobile photo-sharing service, </a:t>
            </a:r>
            <a:r>
              <a:rPr lang="en-US" dirty="0" err="1"/>
              <a:t>Instagram</a:t>
            </a:r>
            <a:r>
              <a:rPr lang="en-US" dirty="0"/>
              <a:t>, and in real time prints out every picture taken at a specific </a:t>
            </a:r>
            <a:r>
              <a:rPr lang="en-US" dirty="0" smtClean="0"/>
              <a:t>location. </a:t>
            </a:r>
          </a:p>
        </p:txBody>
      </p:sp>
      <p:sp>
        <p:nvSpPr>
          <p:cNvPr id="5" name="Rectangle 4"/>
          <p:cNvSpPr/>
          <p:nvPr/>
        </p:nvSpPr>
        <p:spPr>
          <a:xfrm>
            <a:off x="832515" y="1600200"/>
            <a:ext cx="2492990" cy="369332"/>
          </a:xfrm>
          <a:prstGeom prst="rect">
            <a:avLst/>
          </a:prstGeom>
        </p:spPr>
        <p:txBody>
          <a:bodyPr wrap="none">
            <a:spAutoFit/>
          </a:bodyPr>
          <a:lstStyle/>
          <a:p>
            <a:r>
              <a:rPr lang="en-US" dirty="0" smtClean="0"/>
              <a:t>INSTAPRINT by Breakfast</a:t>
            </a:r>
            <a:endParaRPr lang="en-US" dirty="0"/>
          </a:p>
        </p:txBody>
      </p:sp>
      <p:sp>
        <p:nvSpPr>
          <p:cNvPr id="6" name="Rectangle 5"/>
          <p:cNvSpPr/>
          <p:nvPr/>
        </p:nvSpPr>
        <p:spPr>
          <a:xfrm>
            <a:off x="457200" y="6229529"/>
            <a:ext cx="6781800" cy="369332"/>
          </a:xfrm>
          <a:prstGeom prst="rect">
            <a:avLst/>
          </a:prstGeom>
        </p:spPr>
        <p:txBody>
          <a:bodyPr wrap="square">
            <a:spAutoFit/>
          </a:bodyPr>
          <a:lstStyle/>
          <a:p>
            <a:r>
              <a:rPr lang="en-US" dirty="0" smtClean="0">
                <a:hlinkClick r:id="rId2"/>
              </a:rPr>
              <a:t>http://breakfastny.com/projects/2011/instaprint/</a:t>
            </a:r>
            <a:endParaRPr lang="en-US" dirty="0" smtClean="0"/>
          </a:p>
          <a:p>
            <a:endParaRPr lang="en-US" dirty="0"/>
          </a:p>
        </p:txBody>
      </p:sp>
      <p:pic>
        <p:nvPicPr>
          <p:cNvPr id="61442" name="Picture 2"/>
          <p:cNvPicPr>
            <a:picLocks noChangeAspect="1" noChangeArrowheads="1"/>
          </p:cNvPicPr>
          <p:nvPr/>
        </p:nvPicPr>
        <p:blipFill>
          <a:blip r:embed="rId3"/>
          <a:srcRect/>
          <a:stretch>
            <a:fillRect/>
          </a:stretch>
        </p:blipFill>
        <p:spPr bwMode="auto">
          <a:xfrm>
            <a:off x="3913495" y="1600200"/>
            <a:ext cx="4773305" cy="3532246"/>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Candy Grabber</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457200" y="5156666"/>
            <a:ext cx="8229600" cy="646331"/>
          </a:xfrm>
          <a:prstGeom prst="rect">
            <a:avLst/>
          </a:prstGeom>
        </p:spPr>
        <p:txBody>
          <a:bodyPr wrap="square">
            <a:spAutoFit/>
          </a:bodyPr>
          <a:lstStyle/>
          <a:p>
            <a:r>
              <a:rPr lang="en-US" dirty="0"/>
              <a:t>The Candy Grabber is controlled by an </a:t>
            </a:r>
            <a:r>
              <a:rPr lang="en-US" dirty="0" err="1"/>
              <a:t>Arduino</a:t>
            </a:r>
            <a:r>
              <a:rPr lang="en-US" dirty="0"/>
              <a:t> which lets online users remotely interact with the machine via a website.</a:t>
            </a:r>
          </a:p>
        </p:txBody>
      </p:sp>
      <p:sp>
        <p:nvSpPr>
          <p:cNvPr id="5" name="Rectangle 4"/>
          <p:cNvSpPr/>
          <p:nvPr/>
        </p:nvSpPr>
        <p:spPr>
          <a:xfrm>
            <a:off x="457200" y="1600200"/>
            <a:ext cx="2043836" cy="646331"/>
          </a:xfrm>
          <a:prstGeom prst="rect">
            <a:avLst/>
          </a:prstGeom>
        </p:spPr>
        <p:txBody>
          <a:bodyPr wrap="none">
            <a:spAutoFit/>
          </a:bodyPr>
          <a:lstStyle/>
          <a:p>
            <a:r>
              <a:rPr lang="en-US" b="1" dirty="0"/>
              <a:t>CANDY GRABBER</a:t>
            </a:r>
            <a:r>
              <a:rPr lang="en-US" b="1" dirty="0" smtClean="0"/>
              <a:t> </a:t>
            </a:r>
          </a:p>
          <a:p>
            <a:r>
              <a:rPr lang="en-US" dirty="0" smtClean="0"/>
              <a:t>by </a:t>
            </a:r>
            <a:r>
              <a:rPr lang="en-US" dirty="0" err="1"/>
              <a:t>odvratno.zgodan</a:t>
            </a:r>
            <a:endParaRPr lang="en-US" dirty="0"/>
          </a:p>
        </p:txBody>
      </p:sp>
      <p:sp>
        <p:nvSpPr>
          <p:cNvPr id="6" name="Rectangle 5"/>
          <p:cNvSpPr/>
          <p:nvPr/>
        </p:nvSpPr>
        <p:spPr>
          <a:xfrm>
            <a:off x="457200" y="5802997"/>
            <a:ext cx="8229600" cy="369332"/>
          </a:xfrm>
          <a:prstGeom prst="rect">
            <a:avLst/>
          </a:prstGeom>
        </p:spPr>
        <p:txBody>
          <a:bodyPr wrap="square">
            <a:spAutoFit/>
          </a:bodyPr>
          <a:lstStyle/>
          <a:p>
            <a:r>
              <a:rPr lang="en-US" dirty="0" smtClean="0">
                <a:hlinkClick r:id="rId2"/>
              </a:rPr>
              <a:t>http://www.instructables.com/id/Arduino-Candygrabber/</a:t>
            </a:r>
            <a:endParaRPr lang="en-US" dirty="0" smtClean="0"/>
          </a:p>
          <a:p>
            <a:endParaRPr lang="en-US" dirty="0"/>
          </a:p>
        </p:txBody>
      </p:sp>
      <p:pic>
        <p:nvPicPr>
          <p:cNvPr id="63490" name="Picture 2"/>
          <p:cNvPicPr>
            <a:picLocks noChangeAspect="1" noChangeArrowheads="1"/>
          </p:cNvPicPr>
          <p:nvPr/>
        </p:nvPicPr>
        <p:blipFill>
          <a:blip r:embed="rId3"/>
          <a:srcRect/>
          <a:stretch>
            <a:fillRect/>
          </a:stretch>
        </p:blipFill>
        <p:spPr bwMode="auto">
          <a:xfrm>
            <a:off x="5257800" y="1600200"/>
            <a:ext cx="3429000" cy="3429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a:t>
            </a:r>
            <a:r>
              <a:rPr lang="en-US" dirty="0" err="1" smtClean="0"/>
              <a:t>Referneced</a:t>
            </a:r>
            <a:r>
              <a:rPr lang="en-US" dirty="0" smtClean="0"/>
              <a:t> from</a:t>
            </a:r>
            <a:endParaRPr lang="en-US" dirty="0"/>
          </a:p>
        </p:txBody>
      </p:sp>
      <p:sp>
        <p:nvSpPr>
          <p:cNvPr id="3" name="Content Placeholder 2"/>
          <p:cNvSpPr>
            <a:spLocks noGrp="1"/>
          </p:cNvSpPr>
          <p:nvPr>
            <p:ph idx="1"/>
          </p:nvPr>
        </p:nvSpPr>
        <p:spPr/>
        <p:txBody>
          <a:bodyPr/>
          <a:lstStyle/>
          <a:p>
            <a:r>
              <a:rPr lang="en-US" dirty="0" smtClean="0">
                <a:hlinkClick r:id="rId2"/>
              </a:rPr>
              <a:t>http://www.slideshare.net/MediaFront/forward-to-reality-physical-computing-the-next-level-of-web-interaction</a:t>
            </a:r>
            <a:endParaRPr lang="en-US" dirty="0" smtClean="0"/>
          </a:p>
          <a:p>
            <a:endParaRPr lang="en-US" dirty="0" smtClean="0"/>
          </a:p>
          <a:p>
            <a:r>
              <a:rPr lang="en-US" dirty="0" smtClean="0">
                <a:hlinkClick r:id="rId3"/>
              </a:rPr>
              <a:t>http://breakfastny.com/projects/</a:t>
            </a:r>
            <a:endParaRPr lang="en-US" dirty="0" smtClean="0"/>
          </a:p>
          <a:p>
            <a:pPr>
              <a:buNone/>
            </a:pPr>
            <a:endParaRPr lang="en-US" dirty="0"/>
          </a:p>
          <a:p>
            <a:pPr>
              <a:buNone/>
            </a:pPr>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to do Physical Computing</a:t>
            </a:r>
            <a:endParaRPr lang="en-US" dirty="0"/>
          </a:p>
        </p:txBody>
      </p:sp>
      <p:sp>
        <p:nvSpPr>
          <p:cNvPr id="5" name="Text Placeholder 4"/>
          <p:cNvSpPr>
            <a:spLocks noGrp="1"/>
          </p:cNvSpPr>
          <p:nvPr>
            <p:ph type="body" idx="1"/>
          </p:nvPr>
        </p:nvSpPr>
        <p:spPr/>
        <p:txBody>
          <a:bodyPr/>
          <a:lstStyle/>
          <a:p>
            <a:r>
              <a:rPr lang="en-US" dirty="0" smtClean="0"/>
              <a:t>Let’s Try it!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Trend of Digital Design</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896393" y="3190473"/>
            <a:ext cx="3666207" cy="477054"/>
          </a:xfrm>
          <a:prstGeom prst="rect">
            <a:avLst/>
          </a:prstGeom>
        </p:spPr>
        <p:txBody>
          <a:bodyPr wrap="none">
            <a:spAutoFit/>
          </a:bodyPr>
          <a:lstStyle/>
          <a:p>
            <a:r>
              <a:rPr lang="en-US" sz="2500" dirty="0" smtClean="0">
                <a:sym typeface="Wingdings"/>
              </a:rPr>
              <a:t>	</a:t>
            </a:r>
            <a:r>
              <a:rPr lang="en-US" sz="2500" dirty="0" err="1" smtClean="0">
                <a:sym typeface="Wingdings"/>
              </a:rPr>
              <a:t></a:t>
            </a:r>
            <a:r>
              <a:rPr lang="en-US" sz="2500" dirty="0" smtClean="0">
                <a:sym typeface="Wingdings"/>
              </a:rPr>
              <a:t>                                 </a:t>
            </a:r>
            <a:r>
              <a:rPr lang="en-US" sz="2500" dirty="0" err="1" smtClean="0">
                <a:sym typeface="Wingdings"/>
              </a:rPr>
              <a:t></a:t>
            </a:r>
            <a:endParaRPr lang="en-US" sz="2500" dirty="0"/>
          </a:p>
        </p:txBody>
      </p:sp>
      <p:sp>
        <p:nvSpPr>
          <p:cNvPr id="5" name="Rectangle 4"/>
          <p:cNvSpPr/>
          <p:nvPr/>
        </p:nvSpPr>
        <p:spPr>
          <a:xfrm>
            <a:off x="762000" y="3002340"/>
            <a:ext cx="1338027" cy="1569660"/>
          </a:xfrm>
          <a:prstGeom prst="rect">
            <a:avLst/>
          </a:prstGeom>
        </p:spPr>
        <p:txBody>
          <a:bodyPr wrap="none">
            <a:spAutoFit/>
          </a:bodyPr>
          <a:lstStyle/>
          <a:p>
            <a:pPr algn="ctr"/>
            <a:r>
              <a:rPr lang="en-US" sz="3200" dirty="0" smtClean="0">
                <a:solidFill>
                  <a:srgbClr val="953735"/>
                </a:solidFill>
              </a:rPr>
              <a:t>Analog</a:t>
            </a:r>
          </a:p>
          <a:p>
            <a:pPr algn="ctr"/>
            <a:r>
              <a:rPr lang="en-US" sz="3200" dirty="0" smtClean="0">
                <a:solidFill>
                  <a:srgbClr val="FF0000"/>
                </a:solidFill>
              </a:rPr>
              <a:t>Real</a:t>
            </a:r>
          </a:p>
          <a:p>
            <a:pPr algn="ctr"/>
            <a:r>
              <a:rPr lang="en-US" sz="3200" dirty="0" smtClean="0">
                <a:solidFill>
                  <a:schemeClr val="accent2">
                    <a:lumMod val="60000"/>
                    <a:lumOff val="40000"/>
                  </a:schemeClr>
                </a:solidFill>
              </a:rPr>
              <a:t>Raw</a:t>
            </a:r>
            <a:r>
              <a:rPr lang="en-US" sz="3200" dirty="0" smtClean="0">
                <a:solidFill>
                  <a:schemeClr val="accent2">
                    <a:lumMod val="60000"/>
                    <a:lumOff val="40000"/>
                  </a:schemeClr>
                </a:solidFill>
              </a:rPr>
              <a:t> </a:t>
            </a:r>
            <a:endParaRPr lang="en-US" sz="3200" dirty="0">
              <a:solidFill>
                <a:schemeClr val="accent2">
                  <a:lumMod val="60000"/>
                  <a:lumOff val="40000"/>
                </a:schemeClr>
              </a:solidFill>
            </a:endParaRPr>
          </a:p>
        </p:txBody>
      </p:sp>
      <p:sp>
        <p:nvSpPr>
          <p:cNvPr id="6" name="Rectangle 5"/>
          <p:cNvSpPr/>
          <p:nvPr/>
        </p:nvSpPr>
        <p:spPr>
          <a:xfrm>
            <a:off x="5791200" y="2421032"/>
            <a:ext cx="2631625" cy="1877437"/>
          </a:xfrm>
          <a:prstGeom prst="rect">
            <a:avLst/>
          </a:prstGeom>
        </p:spPr>
        <p:txBody>
          <a:bodyPr wrap="none">
            <a:spAutoFit/>
          </a:bodyPr>
          <a:lstStyle/>
          <a:p>
            <a:pPr algn="ctr"/>
            <a:r>
              <a:rPr lang="en-US" sz="3200" dirty="0" smtClean="0">
                <a:sym typeface="Wingdings"/>
              </a:rPr>
              <a:t>Tangible</a:t>
            </a:r>
          </a:p>
          <a:p>
            <a:pPr algn="ctr"/>
            <a:r>
              <a:rPr lang="en-US" sz="2000" b="1" dirty="0" smtClean="0">
                <a:sym typeface="Wingdings"/>
              </a:rPr>
              <a:t>Engaging / Experiential</a:t>
            </a:r>
          </a:p>
          <a:p>
            <a:pPr algn="ctr"/>
            <a:r>
              <a:rPr lang="en-US" sz="3200" dirty="0" smtClean="0">
                <a:sym typeface="Wingdings"/>
              </a:rPr>
              <a:t>Mixed Reality</a:t>
            </a:r>
          </a:p>
          <a:p>
            <a:pPr algn="ctr"/>
            <a:r>
              <a:rPr lang="en-US" sz="3200" dirty="0" smtClean="0">
                <a:solidFill>
                  <a:srgbClr val="FF0000"/>
                </a:solidFill>
                <a:sym typeface="Wingdings"/>
              </a:rPr>
              <a:t>Merge to Real</a:t>
            </a:r>
            <a:endParaRPr lang="en-US" sz="3200" dirty="0">
              <a:solidFill>
                <a:srgbClr val="FF0000"/>
              </a:solidFill>
            </a:endParaRPr>
          </a:p>
        </p:txBody>
      </p:sp>
      <p:sp>
        <p:nvSpPr>
          <p:cNvPr id="8" name="Rectangle 7"/>
          <p:cNvSpPr/>
          <p:nvPr/>
        </p:nvSpPr>
        <p:spPr>
          <a:xfrm>
            <a:off x="457200" y="6126163"/>
            <a:ext cx="4934877" cy="369332"/>
          </a:xfrm>
          <a:prstGeom prst="rect">
            <a:avLst/>
          </a:prstGeom>
        </p:spPr>
        <p:txBody>
          <a:bodyPr wrap="none">
            <a:spAutoFit/>
          </a:bodyPr>
          <a:lstStyle/>
          <a:p>
            <a:r>
              <a:rPr lang="en-US" dirty="0" smtClean="0"/>
              <a:t>In my personal opinion… you do not have to agree</a:t>
            </a:r>
            <a:endParaRPr lang="en-US" dirty="0"/>
          </a:p>
        </p:txBody>
      </p:sp>
      <p:sp>
        <p:nvSpPr>
          <p:cNvPr id="15" name="Rectangle 14"/>
          <p:cNvSpPr/>
          <p:nvPr/>
        </p:nvSpPr>
        <p:spPr>
          <a:xfrm>
            <a:off x="3392476" y="2882697"/>
            <a:ext cx="1360068" cy="1569660"/>
          </a:xfrm>
          <a:prstGeom prst="rect">
            <a:avLst/>
          </a:prstGeom>
        </p:spPr>
        <p:txBody>
          <a:bodyPr wrap="none">
            <a:spAutoFit/>
          </a:bodyPr>
          <a:lstStyle/>
          <a:p>
            <a:pPr algn="ctr"/>
            <a:r>
              <a:rPr lang="en-US" sz="3200" dirty="0" smtClean="0">
                <a:solidFill>
                  <a:schemeClr val="accent3"/>
                </a:solidFill>
                <a:sym typeface="Wingdings"/>
              </a:rPr>
              <a:t>Digital</a:t>
            </a:r>
          </a:p>
          <a:p>
            <a:pPr algn="ctr"/>
            <a:r>
              <a:rPr lang="en-US" sz="3200" b="1" dirty="0" smtClean="0">
                <a:solidFill>
                  <a:srgbClr val="0000FF"/>
                </a:solidFill>
                <a:sym typeface="Wingdings"/>
              </a:rPr>
              <a:t>Virtual</a:t>
            </a:r>
          </a:p>
          <a:p>
            <a:pPr algn="ctr"/>
            <a:r>
              <a:rPr lang="en-US" sz="3200" dirty="0" smtClean="0">
                <a:solidFill>
                  <a:schemeClr val="tx2">
                    <a:lumMod val="60000"/>
                    <a:lumOff val="40000"/>
                  </a:schemeClr>
                </a:solidFill>
                <a:sym typeface="Wingdings"/>
              </a:rPr>
              <a:t>Mobile</a:t>
            </a:r>
            <a:r>
              <a:rPr lang="en-US" sz="3200" dirty="0" smtClean="0">
                <a:solidFill>
                  <a:schemeClr val="accent5">
                    <a:lumMod val="75000"/>
                  </a:schemeClr>
                </a:solidFill>
                <a:sym typeface="Wingdings"/>
              </a:rPr>
              <a:t> </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Computing</a:t>
            </a:r>
            <a:endParaRPr lang="en-US" dirty="0"/>
          </a:p>
        </p:txBody>
      </p:sp>
      <p:sp>
        <p:nvSpPr>
          <p:cNvPr id="3" name="Content Placeholder 2"/>
          <p:cNvSpPr>
            <a:spLocks noGrp="1"/>
          </p:cNvSpPr>
          <p:nvPr>
            <p:ph idx="1"/>
          </p:nvPr>
        </p:nvSpPr>
        <p:spPr/>
        <p:txBody>
          <a:bodyPr>
            <a:normAutofit/>
          </a:bodyPr>
          <a:lstStyle/>
          <a:p>
            <a:pPr>
              <a:buNone/>
            </a:pPr>
            <a:r>
              <a:rPr lang="en-US" dirty="0" smtClean="0"/>
              <a:t>	Physical computing, in the broadest sense, means building interactive physical systems by the use of software and hardware that can sense and respond to the analog world.</a:t>
            </a:r>
          </a:p>
          <a:p>
            <a:pPr>
              <a:buNone/>
            </a:pPr>
            <a:r>
              <a:rPr lang="en-US" dirty="0" smtClean="0"/>
              <a:t> </a:t>
            </a:r>
          </a:p>
          <a:p>
            <a:pPr>
              <a:buNone/>
            </a:pPr>
            <a:r>
              <a:rPr lang="en-US" dirty="0" smtClean="0"/>
              <a:t>								-</a:t>
            </a:r>
            <a:r>
              <a:rPr lang="en-US" dirty="0" err="1" smtClean="0"/>
              <a:t>wikipedia</a:t>
            </a:r>
            <a:r>
              <a:rPr lang="en-US" dirty="0" smtClean="0"/>
              <a:t>-</a:t>
            </a:r>
            <a:endParaRPr lang="en-US" dirty="0"/>
          </a:p>
        </p:txBody>
      </p:sp>
      <p:sp>
        <p:nvSpPr>
          <p:cNvPr id="4" name="Rectangle 3"/>
          <p:cNvSpPr/>
          <p:nvPr/>
        </p:nvSpPr>
        <p:spPr>
          <a:xfrm>
            <a:off x="457200" y="6019800"/>
            <a:ext cx="8229600" cy="369332"/>
          </a:xfrm>
          <a:prstGeom prst="rect">
            <a:avLst/>
          </a:prstGeom>
        </p:spPr>
        <p:txBody>
          <a:bodyPr wrap="square">
            <a:spAutoFit/>
          </a:bodyPr>
          <a:lstStyle/>
          <a:p>
            <a:r>
              <a:rPr lang="en-US" dirty="0" smtClean="0">
                <a:hlinkClick r:id="rId2"/>
              </a:rPr>
              <a:t>http://en.wikipedia.org/wiki/Physical_computing</a:t>
            </a:r>
            <a:endParaRPr lang="en-US" dirty="0" smtClean="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err="1" smtClean="0"/>
              <a:t>Arduino</a:t>
            </a:r>
            <a:r>
              <a:rPr lang="en-US" dirty="0" smtClean="0"/>
              <a:t>?</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r>
              <a:rPr lang="en-US" dirty="0" smtClean="0"/>
              <a:t>Creativity</a:t>
            </a:r>
            <a:r>
              <a:rPr lang="en-US" dirty="0"/>
              <a:t>,</a:t>
            </a:r>
            <a:r>
              <a:rPr lang="en-US" dirty="0" smtClean="0"/>
              <a:t> Sharing </a:t>
            </a:r>
            <a:r>
              <a:rPr lang="en-US" dirty="0"/>
              <a:t>and</a:t>
            </a:r>
            <a:r>
              <a:rPr lang="en-US" dirty="0" smtClean="0"/>
              <a:t> Collaboration</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Arduino</a:t>
            </a:r>
            <a:endParaRPr lang="en-US" dirty="0"/>
          </a:p>
        </p:txBody>
      </p:sp>
      <p:sp>
        <p:nvSpPr>
          <p:cNvPr id="8" name="Content Placeholder 7"/>
          <p:cNvSpPr>
            <a:spLocks noGrp="1"/>
          </p:cNvSpPr>
          <p:nvPr>
            <p:ph idx="1"/>
          </p:nvPr>
        </p:nvSpPr>
        <p:spPr>
          <a:xfrm>
            <a:off x="457200" y="4999037"/>
            <a:ext cx="8229600" cy="1325563"/>
          </a:xfrm>
        </p:spPr>
        <p:txBody>
          <a:bodyPr>
            <a:normAutofit fontScale="77500" lnSpcReduction="20000"/>
          </a:bodyPr>
          <a:lstStyle/>
          <a:p>
            <a:pPr>
              <a:buNone/>
            </a:pPr>
            <a:r>
              <a:rPr lang="en-US" b="1" i="1" dirty="0" smtClean="0"/>
              <a:t>	</a:t>
            </a:r>
            <a:r>
              <a:rPr lang="en-US" sz="4000" b="1" dirty="0" smtClean="0">
                <a:solidFill>
                  <a:srgbClr val="FF0000"/>
                </a:solidFill>
              </a:rPr>
              <a:t>open-source</a:t>
            </a:r>
            <a:r>
              <a:rPr lang="en-US" dirty="0" smtClean="0">
                <a:solidFill>
                  <a:srgbClr val="FF0000"/>
                </a:solidFill>
              </a:rPr>
              <a:t> </a:t>
            </a:r>
            <a:r>
              <a:rPr lang="en-US" dirty="0" smtClean="0"/>
              <a:t>electronics prototyping platform based on flexible, easy-to-use </a:t>
            </a:r>
            <a:r>
              <a:rPr lang="en-US" sz="4000" b="1" dirty="0" smtClean="0">
                <a:solidFill>
                  <a:schemeClr val="accent5">
                    <a:lumMod val="75000"/>
                  </a:schemeClr>
                </a:solidFill>
              </a:rPr>
              <a:t>hardware</a:t>
            </a:r>
            <a:r>
              <a:rPr lang="en-US" dirty="0" smtClean="0"/>
              <a:t> and </a:t>
            </a:r>
            <a:r>
              <a:rPr lang="en-US" sz="4000" b="1" dirty="0" smtClean="0">
                <a:solidFill>
                  <a:srgbClr val="008000"/>
                </a:solidFill>
              </a:rPr>
              <a:t>software</a:t>
            </a:r>
          </a:p>
          <a:p>
            <a:pPr>
              <a:buNone/>
            </a:pPr>
            <a:endParaRPr lang="en-US" dirty="0"/>
          </a:p>
        </p:txBody>
      </p:sp>
      <p:sp>
        <p:nvSpPr>
          <p:cNvPr id="5" name="Rectangle 4"/>
          <p:cNvSpPr/>
          <p:nvPr/>
        </p:nvSpPr>
        <p:spPr>
          <a:xfrm>
            <a:off x="457200" y="6126163"/>
            <a:ext cx="2480705" cy="369332"/>
          </a:xfrm>
          <a:prstGeom prst="rect">
            <a:avLst/>
          </a:prstGeom>
        </p:spPr>
        <p:txBody>
          <a:bodyPr wrap="none">
            <a:spAutoFit/>
          </a:bodyPr>
          <a:lstStyle/>
          <a:p>
            <a:r>
              <a:rPr lang="en-US" dirty="0" smtClean="0">
                <a:hlinkClick r:id="rId3"/>
              </a:rPr>
              <a:t>http://www.arduino.cc/</a:t>
            </a:r>
            <a:endParaRPr lang="en-US" dirty="0" smtClean="0"/>
          </a:p>
          <a:p>
            <a:endParaRPr lang="en-US" dirty="0"/>
          </a:p>
        </p:txBody>
      </p:sp>
      <p:pic>
        <p:nvPicPr>
          <p:cNvPr id="6" name="Picture 2"/>
          <p:cNvPicPr>
            <a:picLocks noChangeAspect="1" noChangeArrowheads="1"/>
          </p:cNvPicPr>
          <p:nvPr/>
        </p:nvPicPr>
        <p:blipFill>
          <a:blip r:embed="rId4"/>
          <a:srcRect/>
          <a:stretch>
            <a:fillRect/>
          </a:stretch>
        </p:blipFill>
        <p:spPr bwMode="auto">
          <a:xfrm>
            <a:off x="1066800" y="1636990"/>
            <a:ext cx="3163610" cy="3163610"/>
          </a:xfrm>
          <a:prstGeom prst="rect">
            <a:avLst/>
          </a:prstGeom>
          <a:noFill/>
          <a:ln w="9525">
            <a:noFill/>
            <a:miter lim="800000"/>
            <a:headEnd/>
            <a:tailEnd/>
          </a:ln>
          <a:effectLst/>
        </p:spPr>
      </p:pic>
      <p:pic>
        <p:nvPicPr>
          <p:cNvPr id="10" name="Picture 3"/>
          <p:cNvPicPr>
            <a:picLocks noChangeAspect="1" noChangeArrowheads="1"/>
          </p:cNvPicPr>
          <p:nvPr/>
        </p:nvPicPr>
        <p:blipFill>
          <a:blip r:embed="rId5"/>
          <a:srcRect/>
          <a:stretch>
            <a:fillRect/>
          </a:stretch>
        </p:blipFill>
        <p:spPr bwMode="auto">
          <a:xfrm>
            <a:off x="5486400" y="1636990"/>
            <a:ext cx="2637218" cy="316361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endParaRPr lang="en-US"/>
          </a:p>
        </p:txBody>
      </p:sp>
      <p:sp>
        <p:nvSpPr>
          <p:cNvPr id="8" name="Subtitle 7"/>
          <p:cNvSpPr>
            <a:spLocks noGrp="1"/>
          </p:cNvSpPr>
          <p:nvPr>
            <p:ph type="subTitle" idx="1"/>
          </p:nvPr>
        </p:nvSpPr>
        <p:spPr/>
        <p:txBody>
          <a:bodyPr/>
          <a:lstStyle/>
          <a:p>
            <a:endParaRPr lang="en-US"/>
          </a:p>
        </p:txBody>
      </p:sp>
      <p:pic>
        <p:nvPicPr>
          <p:cNvPr id="46082" name="Picture 2"/>
          <p:cNvPicPr>
            <a:picLocks noChangeAspect="1" noChangeArrowheads="1"/>
          </p:cNvPicPr>
          <p:nvPr/>
        </p:nvPicPr>
        <p:blipFill>
          <a:blip r:embed="rId3"/>
          <a:srcRect/>
          <a:stretch>
            <a:fillRect/>
          </a:stretch>
        </p:blipFill>
        <p:spPr bwMode="auto">
          <a:xfrm>
            <a:off x="685800" y="1600200"/>
            <a:ext cx="2796317" cy="4275138"/>
          </a:xfrm>
          <a:prstGeom prst="rect">
            <a:avLst/>
          </a:prstGeom>
          <a:noFill/>
          <a:ln w="9525">
            <a:noFill/>
            <a:miter lim="800000"/>
            <a:headEnd/>
            <a:tailEnd/>
          </a:ln>
          <a:effectLst/>
        </p:spPr>
      </p:pic>
      <p:sp>
        <p:nvSpPr>
          <p:cNvPr id="6" name="Rectangle 5"/>
          <p:cNvSpPr/>
          <p:nvPr/>
        </p:nvSpPr>
        <p:spPr>
          <a:xfrm>
            <a:off x="3482117" y="685800"/>
            <a:ext cx="799505" cy="369332"/>
          </a:xfrm>
          <a:prstGeom prst="rect">
            <a:avLst/>
          </a:prstGeom>
        </p:spPr>
        <p:txBody>
          <a:bodyPr wrap="none">
            <a:spAutoFit/>
          </a:bodyPr>
          <a:lstStyle/>
          <a:p>
            <a:r>
              <a:rPr lang="en-US" b="1" dirty="0" smtClean="0"/>
              <a:t>Brain </a:t>
            </a:r>
            <a:r>
              <a:rPr lang="en-US" dirty="0" smtClean="0"/>
              <a:t>:</a:t>
            </a:r>
            <a:endParaRPr lang="en-US" dirty="0"/>
          </a:p>
        </p:txBody>
      </p:sp>
      <p:pic>
        <p:nvPicPr>
          <p:cNvPr id="9" name="Picture 2"/>
          <p:cNvPicPr>
            <a:picLocks noChangeAspect="1" noChangeArrowheads="1"/>
          </p:cNvPicPr>
          <p:nvPr/>
        </p:nvPicPr>
        <p:blipFill>
          <a:blip r:embed="rId4"/>
          <a:srcRect/>
          <a:stretch>
            <a:fillRect/>
          </a:stretch>
        </p:blipFill>
        <p:spPr bwMode="auto">
          <a:xfrm>
            <a:off x="2529616" y="685800"/>
            <a:ext cx="746983" cy="476250"/>
          </a:xfrm>
          <a:prstGeom prst="rect">
            <a:avLst/>
          </a:prstGeom>
          <a:noFill/>
          <a:ln w="9525">
            <a:noFill/>
            <a:miter lim="800000"/>
            <a:headEnd/>
            <a:tailEnd/>
          </a:ln>
          <a:effectLst/>
        </p:spPr>
      </p:pic>
      <p:cxnSp>
        <p:nvCxnSpPr>
          <p:cNvPr id="11" name="Straight Arrow Connector 10"/>
          <p:cNvCxnSpPr/>
          <p:nvPr/>
        </p:nvCxnSpPr>
        <p:spPr>
          <a:xfrm rot="5400000">
            <a:off x="2059074" y="1129658"/>
            <a:ext cx="545068" cy="396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Donut 11"/>
          <p:cNvSpPr/>
          <p:nvPr/>
        </p:nvSpPr>
        <p:spPr>
          <a:xfrm>
            <a:off x="1508984" y="1524000"/>
            <a:ext cx="1158016" cy="1158016"/>
          </a:xfrm>
          <a:prstGeom prst="donut">
            <a:avLst>
              <a:gd name="adj" fmla="val 3267"/>
            </a:avLst>
          </a:prstGeom>
          <a:ln w="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Donut 12"/>
          <p:cNvSpPr/>
          <p:nvPr/>
        </p:nvSpPr>
        <p:spPr>
          <a:xfrm>
            <a:off x="457200" y="2590800"/>
            <a:ext cx="2743199" cy="3337784"/>
          </a:xfrm>
          <a:prstGeom prst="donut">
            <a:avLst>
              <a:gd name="adj" fmla="val 1765"/>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14" name="Rectangle 13"/>
          <p:cNvSpPr/>
          <p:nvPr/>
        </p:nvSpPr>
        <p:spPr>
          <a:xfrm>
            <a:off x="3634517" y="3701534"/>
            <a:ext cx="4915941" cy="369332"/>
          </a:xfrm>
          <a:prstGeom prst="rect">
            <a:avLst/>
          </a:prstGeom>
        </p:spPr>
        <p:txBody>
          <a:bodyPr wrap="none">
            <a:spAutoFit/>
          </a:bodyPr>
          <a:lstStyle/>
          <a:p>
            <a:r>
              <a:rPr lang="en-US" b="1" dirty="0" smtClean="0"/>
              <a:t>Energy  </a:t>
            </a:r>
            <a:r>
              <a:rPr lang="en-US" dirty="0" smtClean="0"/>
              <a:t>: Power – 5v power supplied via USB Cable</a:t>
            </a:r>
          </a:p>
          <a:p>
            <a:endParaRPr lang="en-US" dirty="0"/>
          </a:p>
        </p:txBody>
      </p:sp>
      <p:sp>
        <p:nvSpPr>
          <p:cNvPr id="15" name="Rectangle 14"/>
          <p:cNvSpPr/>
          <p:nvPr/>
        </p:nvSpPr>
        <p:spPr>
          <a:xfrm>
            <a:off x="4953000" y="1066800"/>
            <a:ext cx="300082" cy="369332"/>
          </a:xfrm>
          <a:prstGeom prst="rect">
            <a:avLst/>
          </a:prstGeom>
        </p:spPr>
        <p:txBody>
          <a:bodyPr wrap="none">
            <a:spAutoFit/>
          </a:bodyPr>
          <a:lstStyle/>
          <a:p>
            <a:r>
              <a:rPr lang="en-US" dirty="0" smtClean="0"/>
              <a:t>+</a:t>
            </a:r>
            <a:endParaRPr lang="en-US" dirty="0"/>
          </a:p>
        </p:txBody>
      </p:sp>
      <p:sp>
        <p:nvSpPr>
          <p:cNvPr id="16" name="Rectangle 15"/>
          <p:cNvSpPr/>
          <p:nvPr/>
        </p:nvSpPr>
        <p:spPr>
          <a:xfrm>
            <a:off x="4287340" y="685800"/>
            <a:ext cx="4224233" cy="369332"/>
          </a:xfrm>
          <a:prstGeom prst="rect">
            <a:avLst/>
          </a:prstGeom>
        </p:spPr>
        <p:txBody>
          <a:bodyPr wrap="none">
            <a:spAutoFit/>
          </a:bodyPr>
          <a:lstStyle/>
          <a:p>
            <a:r>
              <a:rPr lang="en-US" dirty="0" smtClean="0"/>
              <a:t>Hardware- </a:t>
            </a:r>
            <a:r>
              <a:rPr lang="en-US" dirty="0" err="1" smtClean="0"/>
              <a:t>Arduino</a:t>
            </a:r>
            <a:r>
              <a:rPr lang="en-US" dirty="0" smtClean="0"/>
              <a:t> Board (Micro </a:t>
            </a:r>
            <a:r>
              <a:rPr lang="en-US" dirty="0" err="1" smtClean="0"/>
              <a:t>Contoller</a:t>
            </a:r>
            <a:r>
              <a:rPr lang="en-US" dirty="0" smtClean="0"/>
              <a:t>)</a:t>
            </a:r>
            <a:endParaRPr lang="en-US" dirty="0"/>
          </a:p>
        </p:txBody>
      </p:sp>
      <p:sp>
        <p:nvSpPr>
          <p:cNvPr id="17" name="Rectangle 16"/>
          <p:cNvSpPr/>
          <p:nvPr/>
        </p:nvSpPr>
        <p:spPr>
          <a:xfrm>
            <a:off x="3750088" y="1459468"/>
            <a:ext cx="1363737" cy="369332"/>
          </a:xfrm>
          <a:prstGeom prst="rect">
            <a:avLst/>
          </a:prstGeom>
        </p:spPr>
        <p:txBody>
          <a:bodyPr wrap="none">
            <a:spAutoFit/>
          </a:bodyPr>
          <a:lstStyle/>
          <a:p>
            <a:r>
              <a:rPr lang="en-US" b="1" dirty="0" smtClean="0"/>
              <a:t>Knowledge : </a:t>
            </a:r>
            <a:endParaRPr lang="en-US" dirty="0"/>
          </a:p>
        </p:txBody>
      </p:sp>
      <p:sp>
        <p:nvSpPr>
          <p:cNvPr id="18" name="Rectangle 17"/>
          <p:cNvSpPr/>
          <p:nvPr/>
        </p:nvSpPr>
        <p:spPr>
          <a:xfrm>
            <a:off x="5012511" y="1459468"/>
            <a:ext cx="3826689" cy="369332"/>
          </a:xfrm>
          <a:prstGeom prst="rect">
            <a:avLst/>
          </a:prstGeom>
        </p:spPr>
        <p:txBody>
          <a:bodyPr wrap="none">
            <a:spAutoFit/>
          </a:bodyPr>
          <a:lstStyle/>
          <a:p>
            <a:r>
              <a:rPr lang="en-US" dirty="0" smtClean="0"/>
              <a:t>Software - </a:t>
            </a:r>
            <a:r>
              <a:rPr lang="en-US" dirty="0" err="1" smtClean="0"/>
              <a:t>Arduino</a:t>
            </a:r>
            <a:r>
              <a:rPr lang="en-US" dirty="0" smtClean="0"/>
              <a:t> Program and Codes</a:t>
            </a:r>
            <a:endParaRPr lang="en-US" dirty="0"/>
          </a:p>
        </p:txBody>
      </p:sp>
      <p:sp>
        <p:nvSpPr>
          <p:cNvPr id="19" name="Rectangle 18"/>
          <p:cNvSpPr/>
          <p:nvPr/>
        </p:nvSpPr>
        <p:spPr>
          <a:xfrm>
            <a:off x="6172200" y="4070866"/>
            <a:ext cx="386870" cy="369332"/>
          </a:xfrm>
          <a:prstGeom prst="rect">
            <a:avLst/>
          </a:prstGeom>
        </p:spPr>
        <p:txBody>
          <a:bodyPr wrap="none">
            <a:spAutoFit/>
          </a:bodyPr>
          <a:lstStyle/>
          <a:p>
            <a:r>
              <a:rPr lang="en-US" dirty="0" smtClean="0"/>
              <a:t>or</a:t>
            </a:r>
            <a:endParaRPr lang="en-US" dirty="0"/>
          </a:p>
        </p:txBody>
      </p:sp>
      <p:sp>
        <p:nvSpPr>
          <p:cNvPr id="20" name="Rectangle 19"/>
          <p:cNvSpPr/>
          <p:nvPr/>
        </p:nvSpPr>
        <p:spPr>
          <a:xfrm>
            <a:off x="5220462" y="4419600"/>
            <a:ext cx="2551938" cy="369332"/>
          </a:xfrm>
          <a:prstGeom prst="rect">
            <a:avLst/>
          </a:prstGeom>
        </p:spPr>
        <p:txBody>
          <a:bodyPr wrap="none">
            <a:spAutoFit/>
          </a:bodyPr>
          <a:lstStyle/>
          <a:p>
            <a:r>
              <a:rPr lang="en-US" dirty="0" smtClean="0"/>
              <a:t>External 5v Power Supply</a:t>
            </a:r>
            <a:endParaRPr lang="en-US" dirty="0"/>
          </a:p>
        </p:txBody>
      </p:sp>
      <p:sp>
        <p:nvSpPr>
          <p:cNvPr id="21" name="Rectangle 20"/>
          <p:cNvSpPr/>
          <p:nvPr/>
        </p:nvSpPr>
        <p:spPr>
          <a:xfrm>
            <a:off x="3389859" y="5161002"/>
            <a:ext cx="5543856" cy="369332"/>
          </a:xfrm>
          <a:prstGeom prst="rect">
            <a:avLst/>
          </a:prstGeom>
        </p:spPr>
        <p:txBody>
          <a:bodyPr wrap="none">
            <a:spAutoFit/>
          </a:bodyPr>
          <a:lstStyle/>
          <a:p>
            <a:r>
              <a:rPr lang="en-US" b="1" dirty="0" smtClean="0"/>
              <a:t>Body Part </a:t>
            </a:r>
            <a:r>
              <a:rPr lang="en-US" dirty="0" smtClean="0"/>
              <a:t>: physical Computing (Wires, LED, Motors, ETC)</a:t>
            </a:r>
          </a:p>
          <a:p>
            <a:endParaRPr lang="en-US" dirty="0"/>
          </a:p>
        </p:txBody>
      </p:sp>
      <p:pic>
        <p:nvPicPr>
          <p:cNvPr id="46083" name="Picture 3"/>
          <p:cNvPicPr>
            <a:picLocks noChangeAspect="1" noChangeArrowheads="1"/>
          </p:cNvPicPr>
          <p:nvPr/>
        </p:nvPicPr>
        <p:blipFill>
          <a:blip r:embed="rId5"/>
          <a:srcRect/>
          <a:stretch>
            <a:fillRect/>
          </a:stretch>
        </p:blipFill>
        <p:spPr bwMode="auto">
          <a:xfrm>
            <a:off x="3085058" y="1399146"/>
            <a:ext cx="609602" cy="731279"/>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How to connect </a:t>
            </a:r>
            <a:r>
              <a:rPr lang="en-US" dirty="0" err="1" smtClean="0"/>
              <a:t>Arduino</a:t>
            </a:r>
            <a:r>
              <a:rPr lang="en-US" dirty="0" smtClean="0"/>
              <a:t> and the Web</a:t>
            </a:r>
            <a:endParaRPr lang="en-US" dirty="0"/>
          </a:p>
        </p:txBody>
      </p:sp>
      <p:sp>
        <p:nvSpPr>
          <p:cNvPr id="6" name="Content Placeholder 5"/>
          <p:cNvSpPr>
            <a:spLocks noGrp="1"/>
          </p:cNvSpPr>
          <p:nvPr>
            <p:ph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1. Download the Software. It is Free</a:t>
            </a:r>
            <a:endParaRPr lang="en-US" dirty="0"/>
          </a:p>
        </p:txBody>
      </p:sp>
      <p:sp>
        <p:nvSpPr>
          <p:cNvPr id="7" name="Rectangle 6"/>
          <p:cNvSpPr/>
          <p:nvPr/>
        </p:nvSpPr>
        <p:spPr>
          <a:xfrm>
            <a:off x="457200" y="5835134"/>
            <a:ext cx="3606238" cy="369332"/>
          </a:xfrm>
          <a:prstGeom prst="rect">
            <a:avLst/>
          </a:prstGeom>
        </p:spPr>
        <p:txBody>
          <a:bodyPr wrap="none">
            <a:spAutoFit/>
          </a:bodyPr>
          <a:lstStyle/>
          <a:p>
            <a:r>
              <a:rPr lang="en-US" dirty="0" smtClean="0">
                <a:hlinkClick r:id="rId2"/>
              </a:rPr>
              <a:t>http://arduino.cc/en/Main/Software</a:t>
            </a:r>
            <a:endParaRPr lang="en-US" dirty="0" smtClean="0"/>
          </a:p>
          <a:p>
            <a:endParaRPr lang="en-US" dirty="0"/>
          </a:p>
        </p:txBody>
      </p:sp>
      <p:pic>
        <p:nvPicPr>
          <p:cNvPr id="8" name="Picture 3"/>
          <p:cNvPicPr>
            <a:picLocks noChangeAspect="1" noChangeArrowheads="1"/>
          </p:cNvPicPr>
          <p:nvPr/>
        </p:nvPicPr>
        <p:blipFill>
          <a:blip r:embed="rId3"/>
          <a:srcRect/>
          <a:stretch>
            <a:fillRect/>
          </a:stretch>
        </p:blipFill>
        <p:spPr bwMode="auto">
          <a:xfrm>
            <a:off x="4953000" y="1417638"/>
            <a:ext cx="2637218" cy="3163610"/>
          </a:xfrm>
          <a:prstGeom prst="rect">
            <a:avLst/>
          </a:prstGeom>
          <a:noFill/>
          <a:ln w="9525">
            <a:noFill/>
            <a:miter lim="800000"/>
            <a:headEnd/>
            <a:tailEnd/>
          </a:ln>
          <a:effectLst/>
        </p:spPr>
      </p:pic>
      <p:pic>
        <p:nvPicPr>
          <p:cNvPr id="39938" name="Picture 2"/>
          <p:cNvPicPr>
            <a:picLocks noChangeAspect="1" noChangeArrowheads="1"/>
          </p:cNvPicPr>
          <p:nvPr/>
        </p:nvPicPr>
        <p:blipFill>
          <a:blip r:embed="rId4"/>
          <a:srcRect/>
          <a:stretch>
            <a:fillRect/>
          </a:stretch>
        </p:blipFill>
        <p:spPr bwMode="auto">
          <a:xfrm>
            <a:off x="1077913" y="2565400"/>
            <a:ext cx="2159001" cy="14732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connect </a:t>
            </a:r>
            <a:r>
              <a:rPr lang="en-US" dirty="0" err="1" smtClean="0"/>
              <a:t>Arduino</a:t>
            </a:r>
            <a:r>
              <a:rPr lang="en-US" dirty="0" smtClean="0"/>
              <a:t> and the Web</a:t>
            </a:r>
            <a:endParaRPr lang="en-US" dirty="0"/>
          </a:p>
        </p:txBody>
      </p:sp>
      <p:sp>
        <p:nvSpPr>
          <p:cNvPr id="3" name="Content Placeholder 2"/>
          <p:cNvSpPr>
            <a:spLocks noGrp="1"/>
          </p:cNvSpPr>
          <p:nvPr>
            <p:ph idx="1"/>
          </p:nvPr>
        </p:nvSpPr>
        <p:spPr/>
        <p:txBody>
          <a:bodyPr/>
          <a:lstStyle/>
          <a:p>
            <a:r>
              <a:rPr lang="en-US" dirty="0" smtClean="0"/>
              <a:t>2. Buy the basic Hardware for </a:t>
            </a:r>
            <a:r>
              <a:rPr lang="en-US" dirty="0" err="1" smtClean="0"/>
              <a:t>Arduino</a:t>
            </a:r>
            <a:endParaRPr lang="en-US" dirty="0" smtClean="0"/>
          </a:p>
          <a:p>
            <a:endParaRPr lang="en-US" dirty="0"/>
          </a:p>
        </p:txBody>
      </p:sp>
      <p:sp>
        <p:nvSpPr>
          <p:cNvPr id="4" name="Rectangle 3"/>
          <p:cNvSpPr/>
          <p:nvPr/>
        </p:nvSpPr>
        <p:spPr>
          <a:xfrm>
            <a:off x="942700" y="5257800"/>
            <a:ext cx="1724300" cy="369332"/>
          </a:xfrm>
          <a:prstGeom prst="rect">
            <a:avLst/>
          </a:prstGeom>
        </p:spPr>
        <p:txBody>
          <a:bodyPr wrap="none">
            <a:spAutoFit/>
          </a:bodyPr>
          <a:lstStyle/>
          <a:p>
            <a:r>
              <a:rPr lang="en-US" dirty="0" smtClean="0"/>
              <a:t>Micro Controller</a:t>
            </a:r>
            <a:endParaRPr lang="en-US" dirty="0"/>
          </a:p>
        </p:txBody>
      </p:sp>
      <p:sp>
        <p:nvSpPr>
          <p:cNvPr id="5" name="Rectangle 4"/>
          <p:cNvSpPr/>
          <p:nvPr/>
        </p:nvSpPr>
        <p:spPr>
          <a:xfrm>
            <a:off x="914400" y="2514600"/>
            <a:ext cx="1542722" cy="369332"/>
          </a:xfrm>
          <a:prstGeom prst="rect">
            <a:avLst/>
          </a:prstGeom>
        </p:spPr>
        <p:txBody>
          <a:bodyPr wrap="none">
            <a:spAutoFit/>
          </a:bodyPr>
          <a:lstStyle/>
          <a:p>
            <a:r>
              <a:rPr lang="en-US" dirty="0" err="1" smtClean="0"/>
              <a:t>Arduino</a:t>
            </a:r>
            <a:r>
              <a:rPr lang="en-US" dirty="0" smtClean="0"/>
              <a:t> Board</a:t>
            </a:r>
            <a:endParaRPr lang="en-US" dirty="0"/>
          </a:p>
        </p:txBody>
      </p:sp>
      <p:sp>
        <p:nvSpPr>
          <p:cNvPr id="7" name="Rectangle 6"/>
          <p:cNvSpPr/>
          <p:nvPr/>
        </p:nvSpPr>
        <p:spPr>
          <a:xfrm>
            <a:off x="3485361" y="2526268"/>
            <a:ext cx="2414656" cy="369332"/>
          </a:xfrm>
          <a:prstGeom prst="rect">
            <a:avLst/>
          </a:prstGeom>
        </p:spPr>
        <p:txBody>
          <a:bodyPr wrap="none">
            <a:spAutoFit/>
          </a:bodyPr>
          <a:lstStyle/>
          <a:p>
            <a:r>
              <a:rPr lang="en-US" dirty="0" smtClean="0"/>
              <a:t>Standard A-B USB Cable</a:t>
            </a:r>
            <a:endParaRPr lang="en-US" dirty="0"/>
          </a:p>
        </p:txBody>
      </p:sp>
      <p:sp>
        <p:nvSpPr>
          <p:cNvPr id="9" name="Rectangle 8"/>
          <p:cNvSpPr/>
          <p:nvPr/>
        </p:nvSpPr>
        <p:spPr>
          <a:xfrm>
            <a:off x="6492382" y="2408872"/>
            <a:ext cx="2194418" cy="1754327"/>
          </a:xfrm>
          <a:prstGeom prst="rect">
            <a:avLst/>
          </a:prstGeom>
        </p:spPr>
        <p:txBody>
          <a:bodyPr wrap="none">
            <a:spAutoFit/>
          </a:bodyPr>
          <a:lstStyle/>
          <a:p>
            <a:r>
              <a:rPr lang="en-US" dirty="0" smtClean="0"/>
              <a:t>More for</a:t>
            </a:r>
          </a:p>
          <a:p>
            <a:r>
              <a:rPr lang="en-US" dirty="0" smtClean="0"/>
              <a:t> physical computing…</a:t>
            </a:r>
          </a:p>
          <a:p>
            <a:endParaRPr lang="en-US" dirty="0" smtClean="0"/>
          </a:p>
          <a:p>
            <a:r>
              <a:rPr lang="en-US" dirty="0" smtClean="0"/>
              <a:t>(Wires, LED lights, </a:t>
            </a:r>
          </a:p>
          <a:p>
            <a:r>
              <a:rPr lang="en-US" dirty="0" smtClean="0"/>
              <a:t>Sensors, Switches, </a:t>
            </a:r>
          </a:p>
          <a:p>
            <a:r>
              <a:rPr lang="en-US" dirty="0" smtClean="0"/>
              <a:t>LCD Panel, </a:t>
            </a:r>
            <a:r>
              <a:rPr lang="en-US" dirty="0" smtClean="0"/>
              <a:t>etc)</a:t>
            </a:r>
            <a:endParaRPr lang="en-US" dirty="0" smtClean="0"/>
          </a:p>
        </p:txBody>
      </p:sp>
      <p:sp>
        <p:nvSpPr>
          <p:cNvPr id="10" name="Rectangle 9"/>
          <p:cNvSpPr/>
          <p:nvPr/>
        </p:nvSpPr>
        <p:spPr>
          <a:xfrm>
            <a:off x="2919439" y="5257800"/>
            <a:ext cx="2980578" cy="646331"/>
          </a:xfrm>
          <a:prstGeom prst="rect">
            <a:avLst/>
          </a:prstGeom>
        </p:spPr>
        <p:txBody>
          <a:bodyPr wrap="none">
            <a:spAutoFit/>
          </a:bodyPr>
          <a:lstStyle/>
          <a:p>
            <a:pPr algn="ctr"/>
            <a:r>
              <a:rPr lang="en-US" dirty="0" smtClean="0"/>
              <a:t>To Connect the </a:t>
            </a:r>
            <a:r>
              <a:rPr lang="en-US" dirty="0" err="1" smtClean="0"/>
              <a:t>Arduino</a:t>
            </a:r>
            <a:r>
              <a:rPr lang="en-US" dirty="0" smtClean="0"/>
              <a:t> Board</a:t>
            </a:r>
          </a:p>
          <a:p>
            <a:pPr algn="ctr"/>
            <a:r>
              <a:rPr lang="en-US" dirty="0" smtClean="0"/>
              <a:t> to the Computer</a:t>
            </a:r>
            <a:endParaRPr lang="en-US" dirty="0"/>
          </a:p>
        </p:txBody>
      </p:sp>
      <p:sp>
        <p:nvSpPr>
          <p:cNvPr id="11" name="Rectangle 10"/>
          <p:cNvSpPr/>
          <p:nvPr/>
        </p:nvSpPr>
        <p:spPr>
          <a:xfrm>
            <a:off x="6321286" y="5562600"/>
            <a:ext cx="2365514" cy="369332"/>
          </a:xfrm>
          <a:prstGeom prst="rect">
            <a:avLst/>
          </a:prstGeom>
        </p:spPr>
        <p:txBody>
          <a:bodyPr wrap="none">
            <a:spAutoFit/>
          </a:bodyPr>
          <a:lstStyle/>
          <a:p>
            <a:r>
              <a:rPr lang="en-US" dirty="0" smtClean="0"/>
              <a:t>For Physical Computing</a:t>
            </a:r>
            <a:endParaRPr lang="en-US" dirty="0"/>
          </a:p>
        </p:txBody>
      </p:sp>
      <p:pic>
        <p:nvPicPr>
          <p:cNvPr id="40962" name="Picture 2"/>
          <p:cNvPicPr>
            <a:picLocks noChangeAspect="1" noChangeArrowheads="1"/>
          </p:cNvPicPr>
          <p:nvPr/>
        </p:nvPicPr>
        <p:blipFill>
          <a:blip r:embed="rId3"/>
          <a:srcRect/>
          <a:stretch>
            <a:fillRect/>
          </a:stretch>
        </p:blipFill>
        <p:spPr bwMode="auto">
          <a:xfrm>
            <a:off x="552122" y="2971800"/>
            <a:ext cx="1905000" cy="1905000"/>
          </a:xfrm>
          <a:prstGeom prst="rect">
            <a:avLst/>
          </a:prstGeom>
          <a:noFill/>
          <a:ln w="9525">
            <a:noFill/>
            <a:miter lim="800000"/>
            <a:headEnd/>
            <a:tailEnd/>
          </a:ln>
          <a:effectLst/>
        </p:spPr>
      </p:pic>
      <p:sp>
        <p:nvSpPr>
          <p:cNvPr id="14" name="Rectangle 13"/>
          <p:cNvSpPr/>
          <p:nvPr/>
        </p:nvSpPr>
        <p:spPr>
          <a:xfrm>
            <a:off x="714233" y="6126163"/>
            <a:ext cx="4460025" cy="369332"/>
          </a:xfrm>
          <a:prstGeom prst="rect">
            <a:avLst/>
          </a:prstGeom>
        </p:spPr>
        <p:txBody>
          <a:bodyPr wrap="none">
            <a:spAutoFit/>
          </a:bodyPr>
          <a:lstStyle/>
          <a:p>
            <a:r>
              <a:rPr lang="en-US" dirty="0" smtClean="0">
                <a:hlinkClick r:id="rId4"/>
              </a:rPr>
              <a:t>http://arduino.cc/en/Main/ArduinoBoardUno</a:t>
            </a:r>
            <a:endParaRPr lang="en-US" dirty="0" smtClean="0"/>
          </a:p>
          <a:p>
            <a:endParaRPr lang="en-US" dirty="0"/>
          </a:p>
        </p:txBody>
      </p:sp>
      <p:pic>
        <p:nvPicPr>
          <p:cNvPr id="40963" name="Picture 3"/>
          <p:cNvPicPr>
            <a:picLocks noChangeAspect="1" noChangeArrowheads="1"/>
          </p:cNvPicPr>
          <p:nvPr/>
        </p:nvPicPr>
        <p:blipFill>
          <a:blip r:embed="rId5"/>
          <a:srcRect/>
          <a:stretch>
            <a:fillRect/>
          </a:stretch>
        </p:blipFill>
        <p:spPr bwMode="auto">
          <a:xfrm>
            <a:off x="3485361" y="2895600"/>
            <a:ext cx="1879600" cy="1879600"/>
          </a:xfrm>
          <a:prstGeom prst="rect">
            <a:avLst/>
          </a:prstGeom>
          <a:noFill/>
          <a:ln w="9525">
            <a:noFill/>
            <a:miter lim="800000"/>
            <a:headEnd/>
            <a:tailEnd/>
          </a:ln>
          <a:effectLst/>
        </p:spPr>
      </p:pic>
      <p:pic>
        <p:nvPicPr>
          <p:cNvPr id="16" name="Picture 3"/>
          <p:cNvPicPr>
            <a:picLocks noChangeAspect="1" noChangeArrowheads="1"/>
          </p:cNvPicPr>
          <p:nvPr/>
        </p:nvPicPr>
        <p:blipFill>
          <a:blip r:embed="rId6"/>
          <a:srcRect/>
          <a:stretch>
            <a:fillRect/>
          </a:stretch>
        </p:blipFill>
        <p:spPr bwMode="auto">
          <a:xfrm>
            <a:off x="6553200" y="4311650"/>
            <a:ext cx="1706563" cy="11303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connect </a:t>
            </a:r>
            <a:r>
              <a:rPr lang="en-US" dirty="0" err="1" smtClean="0"/>
              <a:t>Arduino</a:t>
            </a:r>
            <a:r>
              <a:rPr lang="en-US" dirty="0" smtClean="0"/>
              <a:t> and the Web</a:t>
            </a:r>
            <a:endParaRPr lang="en-US" dirty="0"/>
          </a:p>
        </p:txBody>
      </p:sp>
      <p:sp>
        <p:nvSpPr>
          <p:cNvPr id="3" name="Content Placeholder 2"/>
          <p:cNvSpPr>
            <a:spLocks noGrp="1"/>
          </p:cNvSpPr>
          <p:nvPr>
            <p:ph idx="1"/>
          </p:nvPr>
        </p:nvSpPr>
        <p:spPr/>
        <p:txBody>
          <a:bodyPr/>
          <a:lstStyle/>
          <a:p>
            <a:r>
              <a:rPr lang="en-US" dirty="0" smtClean="0"/>
              <a:t>2. Buy more for </a:t>
            </a:r>
            <a:r>
              <a:rPr lang="en-US" dirty="0" err="1" smtClean="0"/>
              <a:t>Arduino</a:t>
            </a:r>
            <a:r>
              <a:rPr lang="en-US" dirty="0" smtClean="0"/>
              <a:t> to connect to Web</a:t>
            </a:r>
          </a:p>
          <a:p>
            <a:endParaRPr lang="en-US" dirty="0"/>
          </a:p>
        </p:txBody>
      </p:sp>
      <p:sp>
        <p:nvSpPr>
          <p:cNvPr id="6" name="Rectangle 5"/>
          <p:cNvSpPr/>
          <p:nvPr/>
        </p:nvSpPr>
        <p:spPr>
          <a:xfrm>
            <a:off x="1524000" y="2667000"/>
            <a:ext cx="2362200" cy="369332"/>
          </a:xfrm>
          <a:prstGeom prst="rect">
            <a:avLst/>
          </a:prstGeom>
        </p:spPr>
        <p:txBody>
          <a:bodyPr wrap="square">
            <a:spAutoFit/>
          </a:bodyPr>
          <a:lstStyle/>
          <a:p>
            <a:r>
              <a:rPr lang="en-US" dirty="0" smtClean="0"/>
              <a:t>Ethernet Shield</a:t>
            </a:r>
            <a:endParaRPr lang="en-US" dirty="0"/>
          </a:p>
        </p:txBody>
      </p:sp>
      <p:sp>
        <p:nvSpPr>
          <p:cNvPr id="8" name="Rectangle 7"/>
          <p:cNvSpPr/>
          <p:nvPr/>
        </p:nvSpPr>
        <p:spPr>
          <a:xfrm>
            <a:off x="5334000" y="2667000"/>
            <a:ext cx="1459992" cy="369332"/>
          </a:xfrm>
          <a:prstGeom prst="rect">
            <a:avLst/>
          </a:prstGeom>
        </p:spPr>
        <p:txBody>
          <a:bodyPr wrap="none">
            <a:spAutoFit/>
          </a:bodyPr>
          <a:lstStyle/>
          <a:p>
            <a:r>
              <a:rPr lang="en-US" dirty="0" err="1" smtClean="0"/>
              <a:t>Ethernt</a:t>
            </a:r>
            <a:r>
              <a:rPr lang="en-US" dirty="0" smtClean="0"/>
              <a:t> Cable</a:t>
            </a:r>
            <a:endParaRPr lang="en-US" dirty="0"/>
          </a:p>
        </p:txBody>
      </p:sp>
      <p:pic>
        <p:nvPicPr>
          <p:cNvPr id="43010" name="Picture 2"/>
          <p:cNvPicPr>
            <a:picLocks noChangeAspect="1" noChangeArrowheads="1"/>
          </p:cNvPicPr>
          <p:nvPr/>
        </p:nvPicPr>
        <p:blipFill>
          <a:blip r:embed="rId3"/>
          <a:srcRect/>
          <a:stretch>
            <a:fillRect/>
          </a:stretch>
        </p:blipFill>
        <p:spPr bwMode="auto">
          <a:xfrm>
            <a:off x="1447800" y="3124200"/>
            <a:ext cx="1905000" cy="1905000"/>
          </a:xfrm>
          <a:prstGeom prst="rect">
            <a:avLst/>
          </a:prstGeom>
          <a:noFill/>
          <a:ln w="9525">
            <a:noFill/>
            <a:miter lim="800000"/>
            <a:headEnd/>
            <a:tailEnd/>
          </a:ln>
          <a:effectLst/>
        </p:spPr>
      </p:pic>
      <p:sp>
        <p:nvSpPr>
          <p:cNvPr id="11" name="Rectangle 10"/>
          <p:cNvSpPr/>
          <p:nvPr/>
        </p:nvSpPr>
        <p:spPr>
          <a:xfrm>
            <a:off x="1199360" y="5627132"/>
            <a:ext cx="6877839" cy="369332"/>
          </a:xfrm>
          <a:prstGeom prst="rect">
            <a:avLst/>
          </a:prstGeom>
        </p:spPr>
        <p:txBody>
          <a:bodyPr wrap="square">
            <a:spAutoFit/>
          </a:bodyPr>
          <a:lstStyle/>
          <a:p>
            <a:r>
              <a:rPr lang="en-US" dirty="0" smtClean="0">
                <a:hlinkClick r:id="rId4"/>
              </a:rPr>
              <a:t>http://arduino.cc/en/Main/ArduinoEthernetShield</a:t>
            </a:r>
            <a:endParaRPr lang="en-US" dirty="0" smtClean="0"/>
          </a:p>
          <a:p>
            <a:endParaRPr lang="en-US" dirty="0"/>
          </a:p>
        </p:txBody>
      </p:sp>
      <p:pic>
        <p:nvPicPr>
          <p:cNvPr id="43012" name="Picture 4"/>
          <p:cNvPicPr>
            <a:picLocks noChangeAspect="1" noChangeArrowheads="1"/>
          </p:cNvPicPr>
          <p:nvPr/>
        </p:nvPicPr>
        <p:blipFill>
          <a:blip r:embed="rId5"/>
          <a:srcRect/>
          <a:stretch>
            <a:fillRect/>
          </a:stretch>
        </p:blipFill>
        <p:spPr bwMode="auto">
          <a:xfrm>
            <a:off x="4953000" y="3124200"/>
            <a:ext cx="2133600" cy="213360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buy?</a:t>
            </a:r>
            <a:endParaRPr lang="en-US" dirty="0"/>
          </a:p>
        </p:txBody>
      </p:sp>
      <p:sp>
        <p:nvSpPr>
          <p:cNvPr id="3" name="Content Placeholder 2"/>
          <p:cNvSpPr>
            <a:spLocks noGrp="1"/>
          </p:cNvSpPr>
          <p:nvPr>
            <p:ph idx="1"/>
          </p:nvPr>
        </p:nvSpPr>
        <p:spPr/>
        <p:txBody>
          <a:bodyPr>
            <a:normAutofit fontScale="77500" lnSpcReduction="20000"/>
          </a:bodyPr>
          <a:lstStyle/>
          <a:p>
            <a:r>
              <a:rPr lang="en-US" dirty="0" err="1" smtClean="0"/>
              <a:t>Arduino</a:t>
            </a:r>
            <a:r>
              <a:rPr lang="en-US" dirty="0" smtClean="0"/>
              <a:t> stuffs :</a:t>
            </a:r>
          </a:p>
          <a:p>
            <a:pPr lvl="1"/>
            <a:r>
              <a:rPr lang="en-US" dirty="0" err="1" smtClean="0"/>
              <a:t>Arduino</a:t>
            </a:r>
            <a:r>
              <a:rPr lang="en-US" dirty="0" smtClean="0"/>
              <a:t> Store</a:t>
            </a:r>
          </a:p>
          <a:p>
            <a:pPr lvl="2"/>
            <a:r>
              <a:rPr lang="en-US" dirty="0" smtClean="0"/>
              <a:t>Official </a:t>
            </a:r>
            <a:r>
              <a:rPr lang="en-US" dirty="0" err="1" smtClean="0"/>
              <a:t>Arduino</a:t>
            </a:r>
            <a:r>
              <a:rPr lang="en-US" dirty="0" smtClean="0"/>
              <a:t> store (Not stable yet. Europe. I don’t recommend.) </a:t>
            </a:r>
          </a:p>
          <a:p>
            <a:pPr lvl="3">
              <a:buNone/>
            </a:pPr>
            <a:r>
              <a:rPr lang="en-US" dirty="0" smtClean="0">
                <a:hlinkClick r:id="rId2"/>
              </a:rPr>
              <a:t>http://store.arduino.cc/ww/index.php</a:t>
            </a:r>
            <a:endParaRPr lang="en-US" dirty="0" smtClean="0"/>
          </a:p>
          <a:p>
            <a:pPr lvl="2">
              <a:buNone/>
            </a:pPr>
            <a:r>
              <a:rPr lang="en-US" dirty="0" smtClean="0"/>
              <a:t> </a:t>
            </a:r>
          </a:p>
          <a:p>
            <a:pPr lvl="1"/>
            <a:r>
              <a:rPr lang="en-US" dirty="0" smtClean="0"/>
              <a:t>Distributors </a:t>
            </a:r>
          </a:p>
          <a:p>
            <a:pPr lvl="2"/>
            <a:r>
              <a:rPr lang="en-US" dirty="0" err="1" smtClean="0"/>
              <a:t>Sparkfun</a:t>
            </a:r>
            <a:r>
              <a:rPr lang="en-US" dirty="0" smtClean="0"/>
              <a:t> (More Stable. USA I recommend here)    </a:t>
            </a:r>
          </a:p>
          <a:p>
            <a:pPr lvl="3"/>
            <a:r>
              <a:rPr lang="en-US" dirty="0" smtClean="0"/>
              <a:t> </a:t>
            </a:r>
            <a:r>
              <a:rPr lang="en-US" dirty="0" smtClean="0">
                <a:hlinkClick r:id="rId3"/>
              </a:rPr>
              <a:t>http://www.sparkfun.com/categories/103</a:t>
            </a:r>
            <a:endParaRPr lang="en-US" dirty="0" smtClean="0"/>
          </a:p>
          <a:p>
            <a:pPr lvl="2">
              <a:buNone/>
            </a:pPr>
            <a:r>
              <a:rPr lang="en-US" dirty="0" smtClean="0"/>
              <a:t> </a:t>
            </a:r>
          </a:p>
          <a:p>
            <a:pPr>
              <a:buNone/>
            </a:pPr>
            <a:endParaRPr lang="en-US" dirty="0" smtClean="0"/>
          </a:p>
          <a:p>
            <a:endParaRPr lang="en-US" dirty="0" smtClean="0"/>
          </a:p>
          <a:p>
            <a:r>
              <a:rPr lang="en-US" dirty="0" smtClean="0"/>
              <a:t>General electronics stuffs can be found at Radio Shack or </a:t>
            </a:r>
            <a:r>
              <a:rPr lang="en-US" dirty="0" err="1" smtClean="0"/>
              <a:t>Sparkfun</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Merging to Real Life</a:t>
            </a:r>
            <a:endParaRPr lang="en-US" dirty="0"/>
          </a:p>
        </p:txBody>
      </p:sp>
      <p:sp>
        <p:nvSpPr>
          <p:cNvPr id="3" name="Content Placeholder 2"/>
          <p:cNvSpPr>
            <a:spLocks noGrp="1"/>
          </p:cNvSpPr>
          <p:nvPr>
            <p:ph idx="1"/>
          </p:nvPr>
        </p:nvSpPr>
        <p:spPr/>
        <p:txBody>
          <a:bodyPr/>
          <a:lstStyle/>
          <a:p>
            <a:endParaRPr lang="en-US" dirty="0"/>
          </a:p>
        </p:txBody>
      </p:sp>
      <p:sp>
        <p:nvSpPr>
          <p:cNvPr id="10" name="Rectangle 9"/>
          <p:cNvSpPr/>
          <p:nvPr/>
        </p:nvSpPr>
        <p:spPr>
          <a:xfrm>
            <a:off x="2892944" y="2826841"/>
            <a:ext cx="2274982" cy="646331"/>
          </a:xfrm>
          <a:prstGeom prst="rect">
            <a:avLst/>
          </a:prstGeom>
        </p:spPr>
        <p:txBody>
          <a:bodyPr wrap="none">
            <a:spAutoFit/>
          </a:bodyPr>
          <a:lstStyle/>
          <a:p>
            <a:pPr algn="ctr"/>
            <a:r>
              <a:rPr lang="en-US" dirty="0" smtClean="0"/>
              <a:t>MP3 played on </a:t>
            </a:r>
            <a:r>
              <a:rPr lang="en-US" dirty="0" err="1" smtClean="0"/>
              <a:t>spotify</a:t>
            </a:r>
            <a:endParaRPr lang="en-US" dirty="0" smtClean="0"/>
          </a:p>
          <a:p>
            <a:pPr algn="ctr"/>
            <a:r>
              <a:rPr lang="en-US" dirty="0" smtClean="0"/>
              <a:t>At a party</a:t>
            </a:r>
            <a:endParaRPr lang="en-US" dirty="0" smtClean="0"/>
          </a:p>
          <a:p>
            <a:pPr algn="ctr"/>
            <a:endParaRPr lang="en-US" dirty="0"/>
          </a:p>
        </p:txBody>
      </p:sp>
      <p:sp>
        <p:nvSpPr>
          <p:cNvPr id="11" name="Rectangle 10"/>
          <p:cNvSpPr/>
          <p:nvPr/>
        </p:nvSpPr>
        <p:spPr>
          <a:xfrm>
            <a:off x="-76200" y="2757453"/>
            <a:ext cx="3040375" cy="646331"/>
          </a:xfrm>
          <a:prstGeom prst="rect">
            <a:avLst/>
          </a:prstGeom>
        </p:spPr>
        <p:txBody>
          <a:bodyPr wrap="square">
            <a:spAutoFit/>
          </a:bodyPr>
          <a:lstStyle/>
          <a:p>
            <a:pPr algn="ctr"/>
            <a:r>
              <a:rPr lang="en-US" dirty="0" smtClean="0"/>
              <a:t>Music played </a:t>
            </a:r>
          </a:p>
          <a:p>
            <a:pPr algn="ctr"/>
            <a:r>
              <a:rPr lang="en-US" dirty="0" smtClean="0"/>
              <a:t>by a band At a party </a:t>
            </a:r>
          </a:p>
        </p:txBody>
      </p:sp>
      <p:sp>
        <p:nvSpPr>
          <p:cNvPr id="12" name="Rectangle 11"/>
          <p:cNvSpPr/>
          <p:nvPr/>
        </p:nvSpPr>
        <p:spPr>
          <a:xfrm>
            <a:off x="748437" y="1600200"/>
            <a:ext cx="977251" cy="369332"/>
          </a:xfrm>
          <a:prstGeom prst="rect">
            <a:avLst/>
          </a:prstGeom>
        </p:spPr>
        <p:txBody>
          <a:bodyPr wrap="none">
            <a:spAutoFit/>
          </a:bodyPr>
          <a:lstStyle/>
          <a:p>
            <a:r>
              <a:rPr lang="en-US" dirty="0" smtClean="0"/>
              <a:t>Example</a:t>
            </a:r>
            <a:endParaRPr lang="en-US" dirty="0"/>
          </a:p>
        </p:txBody>
      </p:sp>
      <p:sp>
        <p:nvSpPr>
          <p:cNvPr id="15" name="Rectangle 14"/>
          <p:cNvSpPr/>
          <p:nvPr/>
        </p:nvSpPr>
        <p:spPr>
          <a:xfrm>
            <a:off x="6833507" y="5246391"/>
            <a:ext cx="1236236" cy="369332"/>
          </a:xfrm>
          <a:prstGeom prst="rect">
            <a:avLst/>
          </a:prstGeom>
        </p:spPr>
        <p:txBody>
          <a:bodyPr wrap="none">
            <a:spAutoFit/>
          </a:bodyPr>
          <a:lstStyle/>
          <a:p>
            <a:pPr algn="ctr"/>
            <a:r>
              <a:rPr lang="en-US" dirty="0" err="1" smtClean="0"/>
              <a:t>Spotify</a:t>
            </a:r>
            <a:r>
              <a:rPr lang="en-US" dirty="0" smtClean="0"/>
              <a:t> box</a:t>
            </a:r>
          </a:p>
        </p:txBody>
      </p:sp>
      <p:pic>
        <p:nvPicPr>
          <p:cNvPr id="19458" name="Picture 2"/>
          <p:cNvPicPr>
            <a:picLocks noChangeAspect="1" noChangeArrowheads="1"/>
          </p:cNvPicPr>
          <p:nvPr/>
        </p:nvPicPr>
        <p:blipFill>
          <a:blip r:embed="rId3"/>
          <a:srcRect/>
          <a:stretch>
            <a:fillRect/>
          </a:stretch>
        </p:blipFill>
        <p:spPr bwMode="auto">
          <a:xfrm>
            <a:off x="6833507" y="4352721"/>
            <a:ext cx="1339457" cy="893670"/>
          </a:xfrm>
          <a:prstGeom prst="rect">
            <a:avLst/>
          </a:prstGeom>
          <a:noFill/>
          <a:ln w="9525">
            <a:noFill/>
            <a:miter lim="800000"/>
            <a:headEnd/>
            <a:tailEnd/>
          </a:ln>
          <a:effectLst/>
        </p:spPr>
      </p:pic>
      <p:pic>
        <p:nvPicPr>
          <p:cNvPr id="19459" name="Picture 3"/>
          <p:cNvPicPr>
            <a:picLocks noChangeAspect="1" noChangeArrowheads="1"/>
          </p:cNvPicPr>
          <p:nvPr/>
        </p:nvPicPr>
        <p:blipFill>
          <a:blip r:embed="rId4"/>
          <a:srcRect/>
          <a:stretch>
            <a:fillRect/>
          </a:stretch>
        </p:blipFill>
        <p:spPr bwMode="auto">
          <a:xfrm>
            <a:off x="3286803" y="1545917"/>
            <a:ext cx="1280924" cy="1280924"/>
          </a:xfrm>
          <a:prstGeom prst="rect">
            <a:avLst/>
          </a:prstGeom>
          <a:noFill/>
          <a:ln w="9525">
            <a:noFill/>
            <a:miter lim="800000"/>
            <a:headEnd/>
            <a:tailEnd/>
          </a:ln>
          <a:effectLst/>
        </p:spPr>
      </p:pic>
      <p:sp>
        <p:nvSpPr>
          <p:cNvPr id="22" name="Rectangle 21"/>
          <p:cNvSpPr/>
          <p:nvPr/>
        </p:nvSpPr>
        <p:spPr>
          <a:xfrm>
            <a:off x="2057400" y="2826841"/>
            <a:ext cx="3956125" cy="477054"/>
          </a:xfrm>
          <a:prstGeom prst="rect">
            <a:avLst/>
          </a:prstGeom>
        </p:spPr>
        <p:txBody>
          <a:bodyPr wrap="none">
            <a:spAutoFit/>
          </a:bodyPr>
          <a:lstStyle/>
          <a:p>
            <a:r>
              <a:rPr lang="en-US" sz="2500" dirty="0" smtClean="0">
                <a:sym typeface="Wingdings"/>
              </a:rPr>
              <a:t>	</a:t>
            </a:r>
            <a:r>
              <a:rPr lang="en-US" sz="2500" dirty="0" err="1" smtClean="0">
                <a:sym typeface="Wingdings"/>
              </a:rPr>
              <a:t></a:t>
            </a:r>
            <a:r>
              <a:rPr lang="en-US" sz="2500" dirty="0" smtClean="0">
                <a:sym typeface="Wingdings"/>
              </a:rPr>
              <a:t>                                     </a:t>
            </a:r>
            <a:r>
              <a:rPr lang="en-US" sz="2500" dirty="0" err="1" smtClean="0">
                <a:sym typeface="Wingdings"/>
              </a:rPr>
              <a:t></a:t>
            </a:r>
            <a:endParaRPr lang="en-US" sz="2500" dirty="0"/>
          </a:p>
        </p:txBody>
      </p:sp>
      <p:pic>
        <p:nvPicPr>
          <p:cNvPr id="19460" name="Picture 4"/>
          <p:cNvPicPr>
            <a:picLocks noChangeAspect="1" noChangeArrowheads="1"/>
          </p:cNvPicPr>
          <p:nvPr/>
        </p:nvPicPr>
        <p:blipFill>
          <a:blip r:embed="rId5"/>
          <a:srcRect/>
          <a:stretch>
            <a:fillRect/>
          </a:stretch>
        </p:blipFill>
        <p:spPr bwMode="auto">
          <a:xfrm>
            <a:off x="868178" y="2007316"/>
            <a:ext cx="1028215" cy="576943"/>
          </a:xfrm>
          <a:prstGeom prst="rect">
            <a:avLst/>
          </a:prstGeom>
          <a:noFill/>
          <a:ln w="9525">
            <a:noFill/>
            <a:miter lim="800000"/>
            <a:headEnd/>
            <a:tailEnd/>
          </a:ln>
          <a:effectLst/>
        </p:spPr>
      </p:pic>
      <p:pic>
        <p:nvPicPr>
          <p:cNvPr id="19461" name="Picture 5"/>
          <p:cNvPicPr>
            <a:picLocks noChangeAspect="1" noChangeArrowheads="1"/>
          </p:cNvPicPr>
          <p:nvPr/>
        </p:nvPicPr>
        <p:blipFill>
          <a:blip r:embed="rId6"/>
          <a:srcRect/>
          <a:stretch>
            <a:fillRect/>
          </a:stretch>
        </p:blipFill>
        <p:spPr bwMode="auto">
          <a:xfrm>
            <a:off x="1003435" y="4285276"/>
            <a:ext cx="1053965" cy="961115"/>
          </a:xfrm>
          <a:prstGeom prst="rect">
            <a:avLst/>
          </a:prstGeom>
          <a:noFill/>
          <a:ln w="9525">
            <a:noFill/>
            <a:miter lim="800000"/>
            <a:headEnd/>
            <a:tailEnd/>
          </a:ln>
          <a:effectLst/>
        </p:spPr>
      </p:pic>
      <p:pic>
        <p:nvPicPr>
          <p:cNvPr id="29" name="Picture 28"/>
          <p:cNvPicPr>
            <a:picLocks noChangeAspect="1" noChangeArrowheads="1"/>
          </p:cNvPicPr>
          <p:nvPr/>
        </p:nvPicPr>
        <p:blipFill>
          <a:blip r:embed="rId7"/>
          <a:srcRect/>
          <a:stretch>
            <a:fillRect/>
          </a:stretch>
        </p:blipFill>
        <p:spPr bwMode="auto">
          <a:xfrm>
            <a:off x="6783637" y="1417638"/>
            <a:ext cx="1151240" cy="1241266"/>
          </a:xfrm>
          <a:prstGeom prst="rect">
            <a:avLst/>
          </a:prstGeom>
          <a:noFill/>
          <a:ln w="9525">
            <a:noFill/>
            <a:miter lim="800000"/>
            <a:headEnd/>
            <a:tailEnd/>
          </a:ln>
          <a:effectLst/>
        </p:spPr>
      </p:pic>
      <p:sp>
        <p:nvSpPr>
          <p:cNvPr id="18" name="Rectangle 17"/>
          <p:cNvSpPr/>
          <p:nvPr/>
        </p:nvSpPr>
        <p:spPr>
          <a:xfrm>
            <a:off x="294907" y="5246391"/>
            <a:ext cx="2598037" cy="369332"/>
          </a:xfrm>
          <a:prstGeom prst="rect">
            <a:avLst/>
          </a:prstGeom>
        </p:spPr>
        <p:txBody>
          <a:bodyPr wrap="none">
            <a:spAutoFit/>
          </a:bodyPr>
          <a:lstStyle/>
          <a:p>
            <a:pPr algn="ctr"/>
            <a:r>
              <a:rPr lang="en-US" dirty="0" smtClean="0"/>
              <a:t>Music Streamed By radio </a:t>
            </a:r>
            <a:endParaRPr lang="en-US" dirty="0"/>
          </a:p>
        </p:txBody>
      </p:sp>
      <p:sp>
        <p:nvSpPr>
          <p:cNvPr id="19" name="Rectangle 18"/>
          <p:cNvSpPr/>
          <p:nvPr/>
        </p:nvSpPr>
        <p:spPr>
          <a:xfrm>
            <a:off x="6063441" y="2863334"/>
            <a:ext cx="2883647" cy="646331"/>
          </a:xfrm>
          <a:prstGeom prst="rect">
            <a:avLst/>
          </a:prstGeom>
        </p:spPr>
        <p:txBody>
          <a:bodyPr wrap="none">
            <a:spAutoFit/>
          </a:bodyPr>
          <a:lstStyle/>
          <a:p>
            <a:pPr algn="ctr"/>
            <a:r>
              <a:rPr lang="en-US" dirty="0" err="1" smtClean="0"/>
              <a:t>Spartify</a:t>
            </a:r>
            <a:r>
              <a:rPr lang="en-US" dirty="0" smtClean="0"/>
              <a:t> </a:t>
            </a:r>
          </a:p>
          <a:p>
            <a:pPr algn="ctr"/>
            <a:r>
              <a:rPr lang="en-US" dirty="0" smtClean="0"/>
              <a:t>(Guests choose song </a:t>
            </a:r>
            <a:r>
              <a:rPr lang="en-US" dirty="0" err="1" smtClean="0"/>
              <a:t>playlist</a:t>
            </a:r>
            <a:r>
              <a:rPr lang="en-US" dirty="0" smtClean="0"/>
              <a:t>)</a:t>
            </a:r>
            <a:endParaRPr lang="en-US" dirty="0"/>
          </a:p>
        </p:txBody>
      </p:sp>
      <p:sp>
        <p:nvSpPr>
          <p:cNvPr id="20" name="Rectangle 19"/>
          <p:cNvSpPr/>
          <p:nvPr/>
        </p:nvSpPr>
        <p:spPr>
          <a:xfrm>
            <a:off x="2057400" y="4572000"/>
            <a:ext cx="3956125" cy="477054"/>
          </a:xfrm>
          <a:prstGeom prst="rect">
            <a:avLst/>
          </a:prstGeom>
        </p:spPr>
        <p:txBody>
          <a:bodyPr wrap="none">
            <a:spAutoFit/>
          </a:bodyPr>
          <a:lstStyle/>
          <a:p>
            <a:r>
              <a:rPr lang="en-US" sz="2500" dirty="0" smtClean="0">
                <a:sym typeface="Wingdings"/>
              </a:rPr>
              <a:t>	</a:t>
            </a:r>
            <a:r>
              <a:rPr lang="en-US" sz="2500" dirty="0" err="1" smtClean="0">
                <a:sym typeface="Wingdings"/>
              </a:rPr>
              <a:t></a:t>
            </a:r>
            <a:r>
              <a:rPr lang="en-US" sz="2500" dirty="0" smtClean="0">
                <a:sym typeface="Wingdings"/>
              </a:rPr>
              <a:t>                                     </a:t>
            </a:r>
            <a:r>
              <a:rPr lang="en-US" sz="2500" dirty="0" err="1" smtClean="0">
                <a:sym typeface="Wingdings"/>
              </a:rPr>
              <a:t></a:t>
            </a:r>
            <a:endParaRPr lang="en-US" sz="2500" dirty="0"/>
          </a:p>
        </p:txBody>
      </p:sp>
      <p:pic>
        <p:nvPicPr>
          <p:cNvPr id="21" name="Picture 3"/>
          <p:cNvPicPr>
            <a:picLocks noChangeAspect="1" noChangeArrowheads="1"/>
          </p:cNvPicPr>
          <p:nvPr/>
        </p:nvPicPr>
        <p:blipFill>
          <a:blip r:embed="rId4"/>
          <a:srcRect/>
          <a:stretch>
            <a:fillRect/>
          </a:stretch>
        </p:blipFill>
        <p:spPr bwMode="auto">
          <a:xfrm>
            <a:off x="3886200" y="4053076"/>
            <a:ext cx="1280924" cy="1280924"/>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Future of the Media</a:t>
            </a:r>
            <a:br>
              <a:rPr lang="en-US" dirty="0" smtClean="0"/>
            </a:br>
            <a:r>
              <a:rPr lang="en-US" dirty="0" smtClean="0"/>
              <a:t>-Merge to Real-</a:t>
            </a:r>
            <a:endParaRPr lang="en-US" dirty="0"/>
          </a:p>
        </p:txBody>
      </p:sp>
      <p:sp>
        <p:nvSpPr>
          <p:cNvPr id="3" name="Content Placeholder 2"/>
          <p:cNvSpPr>
            <a:spLocks noGrp="1"/>
          </p:cNvSpPr>
          <p:nvPr>
            <p:ph type="subTitle" idx="1"/>
          </p:nvPr>
        </p:nvSpPr>
        <p:spPr/>
        <p:txBody>
          <a:bodyPr/>
          <a:lstStyle/>
          <a:p>
            <a:r>
              <a:rPr lang="en-US" dirty="0" smtClean="0"/>
              <a:t>Tangible, Engaging, Mixed Reality</a:t>
            </a:r>
            <a:endParaRPr lang="en-US" dirty="0"/>
          </a:p>
        </p:txBody>
      </p:sp>
      <p:sp>
        <p:nvSpPr>
          <p:cNvPr id="4" name="Rectangle 3"/>
          <p:cNvSpPr/>
          <p:nvPr/>
        </p:nvSpPr>
        <p:spPr>
          <a:xfrm>
            <a:off x="457200" y="6126163"/>
            <a:ext cx="4934877" cy="369332"/>
          </a:xfrm>
          <a:prstGeom prst="rect">
            <a:avLst/>
          </a:prstGeom>
        </p:spPr>
        <p:txBody>
          <a:bodyPr wrap="none">
            <a:spAutoFit/>
          </a:bodyPr>
          <a:lstStyle/>
          <a:p>
            <a:r>
              <a:rPr lang="en-US" dirty="0" smtClean="0"/>
              <a:t>In my personal opinion… you do not have to agree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Tangible / Fluid</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685800" y="3367206"/>
            <a:ext cx="3095719" cy="369332"/>
          </a:xfrm>
          <a:prstGeom prst="rect">
            <a:avLst/>
          </a:prstGeom>
        </p:spPr>
        <p:txBody>
          <a:bodyPr wrap="none">
            <a:spAutoFit/>
          </a:bodyPr>
          <a:lstStyle/>
          <a:p>
            <a:r>
              <a:rPr lang="en-US" dirty="0" smtClean="0">
                <a:hlinkClick r:id="rId3"/>
              </a:rPr>
              <a:t>http://tangible.media.mit.edu/</a:t>
            </a:r>
            <a:endParaRPr lang="en-US" dirty="0" smtClean="0"/>
          </a:p>
          <a:p>
            <a:endParaRPr lang="en-US" dirty="0"/>
          </a:p>
        </p:txBody>
      </p:sp>
      <p:sp>
        <p:nvSpPr>
          <p:cNvPr id="5" name="Rectangle 4"/>
          <p:cNvSpPr/>
          <p:nvPr/>
        </p:nvSpPr>
        <p:spPr>
          <a:xfrm>
            <a:off x="962119" y="2905541"/>
            <a:ext cx="2594430" cy="461665"/>
          </a:xfrm>
          <a:prstGeom prst="rect">
            <a:avLst/>
          </a:prstGeom>
        </p:spPr>
        <p:txBody>
          <a:bodyPr wrap="none">
            <a:spAutoFit/>
          </a:bodyPr>
          <a:lstStyle/>
          <a:p>
            <a:r>
              <a:rPr lang="en-US" sz="2400" dirty="0" smtClean="0">
                <a:solidFill>
                  <a:srgbClr val="7F7F7F"/>
                </a:solidFill>
              </a:rPr>
              <a:t>Tangible Media Lab</a:t>
            </a:r>
            <a:endParaRPr lang="en-US" sz="2400" dirty="0" smtClean="0">
              <a:solidFill>
                <a:srgbClr val="7F7F7F"/>
              </a:solidFill>
            </a:endParaRPr>
          </a:p>
        </p:txBody>
      </p:sp>
      <p:sp>
        <p:nvSpPr>
          <p:cNvPr id="6" name="Rectangle 5"/>
          <p:cNvSpPr/>
          <p:nvPr/>
        </p:nvSpPr>
        <p:spPr>
          <a:xfrm>
            <a:off x="5638800" y="3440668"/>
            <a:ext cx="2751549" cy="369332"/>
          </a:xfrm>
          <a:prstGeom prst="rect">
            <a:avLst/>
          </a:prstGeom>
        </p:spPr>
        <p:txBody>
          <a:bodyPr wrap="none">
            <a:spAutoFit/>
          </a:bodyPr>
          <a:lstStyle/>
          <a:p>
            <a:r>
              <a:rPr lang="en-US" dirty="0" smtClean="0">
                <a:hlinkClick r:id="rId4"/>
              </a:rPr>
              <a:t>http://fluid.media.mit.edu/</a:t>
            </a:r>
            <a:endParaRPr lang="en-US" dirty="0" smtClean="0"/>
          </a:p>
          <a:p>
            <a:endParaRPr lang="en-US" dirty="0"/>
          </a:p>
        </p:txBody>
      </p:sp>
      <p:sp>
        <p:nvSpPr>
          <p:cNvPr id="7" name="Rectangle 6"/>
          <p:cNvSpPr/>
          <p:nvPr/>
        </p:nvSpPr>
        <p:spPr>
          <a:xfrm>
            <a:off x="5638800" y="2979003"/>
            <a:ext cx="2827366" cy="461665"/>
          </a:xfrm>
          <a:prstGeom prst="rect">
            <a:avLst/>
          </a:prstGeom>
        </p:spPr>
        <p:txBody>
          <a:bodyPr wrap="none">
            <a:spAutoFit/>
          </a:bodyPr>
          <a:lstStyle/>
          <a:p>
            <a:r>
              <a:rPr lang="en-US" sz="2400" dirty="0" smtClean="0">
                <a:solidFill>
                  <a:srgbClr val="7F7F7F"/>
                </a:solidFill>
              </a:rPr>
              <a:t>Fluid Interface Group</a:t>
            </a:r>
            <a:endParaRPr lang="en-US" sz="2400" dirty="0" smtClean="0">
              <a:solidFill>
                <a:srgbClr val="7F7F7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 Experiential</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noChangeArrowheads="1"/>
          </p:cNvPicPr>
          <p:nvPr/>
        </p:nvPicPr>
        <p:blipFill>
          <a:blip r:embed="rId3"/>
          <a:srcRect/>
          <a:stretch>
            <a:fillRect/>
          </a:stretch>
        </p:blipFill>
        <p:spPr bwMode="auto">
          <a:xfrm>
            <a:off x="6019800" y="3059668"/>
            <a:ext cx="1785528" cy="1925155"/>
          </a:xfrm>
          <a:prstGeom prst="rect">
            <a:avLst/>
          </a:prstGeom>
          <a:noFill/>
          <a:ln w="9525">
            <a:noFill/>
            <a:miter lim="800000"/>
            <a:headEnd/>
            <a:tailEnd/>
          </a:ln>
          <a:effectLst/>
        </p:spPr>
      </p:pic>
      <p:sp>
        <p:nvSpPr>
          <p:cNvPr id="5" name="Rectangle 4"/>
          <p:cNvSpPr/>
          <p:nvPr/>
        </p:nvSpPr>
        <p:spPr>
          <a:xfrm>
            <a:off x="685800" y="2205587"/>
            <a:ext cx="1749416" cy="569387"/>
          </a:xfrm>
          <a:prstGeom prst="rect">
            <a:avLst/>
          </a:prstGeom>
        </p:spPr>
        <p:txBody>
          <a:bodyPr wrap="none">
            <a:spAutoFit/>
          </a:bodyPr>
          <a:lstStyle/>
          <a:p>
            <a:r>
              <a:rPr lang="en-US" sz="3100" dirty="0" err="1" smtClean="0">
                <a:solidFill>
                  <a:srgbClr val="7F7F7F"/>
                </a:solidFill>
              </a:rPr>
              <a:t>Flashmob</a:t>
            </a:r>
            <a:endParaRPr lang="en-US" sz="3100" dirty="0">
              <a:solidFill>
                <a:srgbClr val="7F7F7F"/>
              </a:solidFill>
            </a:endParaRPr>
          </a:p>
        </p:txBody>
      </p:sp>
      <p:sp>
        <p:nvSpPr>
          <p:cNvPr id="6" name="Rectangle 5"/>
          <p:cNvSpPr/>
          <p:nvPr/>
        </p:nvSpPr>
        <p:spPr>
          <a:xfrm>
            <a:off x="4869297" y="2013228"/>
            <a:ext cx="3817503" cy="1046440"/>
          </a:xfrm>
          <a:prstGeom prst="rect">
            <a:avLst/>
          </a:prstGeom>
        </p:spPr>
        <p:txBody>
          <a:bodyPr wrap="none">
            <a:spAutoFit/>
          </a:bodyPr>
          <a:lstStyle/>
          <a:p>
            <a:pPr algn="ctr"/>
            <a:r>
              <a:rPr lang="en-US" sz="3100" dirty="0" smtClean="0">
                <a:solidFill>
                  <a:srgbClr val="7F7F7F"/>
                </a:solidFill>
              </a:rPr>
              <a:t>Using Web to enhance</a:t>
            </a:r>
          </a:p>
          <a:p>
            <a:pPr algn="ctr"/>
            <a:r>
              <a:rPr lang="en-US" sz="3100" dirty="0" smtClean="0">
                <a:solidFill>
                  <a:srgbClr val="7F7F7F"/>
                </a:solidFill>
              </a:rPr>
              <a:t>Participation to Events</a:t>
            </a:r>
            <a:endParaRPr lang="en-US" sz="3100" dirty="0">
              <a:solidFill>
                <a:srgbClr val="7F7F7F"/>
              </a:solidFill>
            </a:endParaRPr>
          </a:p>
        </p:txBody>
      </p:sp>
      <p:sp>
        <p:nvSpPr>
          <p:cNvPr id="7" name="Rectangle 6"/>
          <p:cNvSpPr/>
          <p:nvPr/>
        </p:nvSpPr>
        <p:spPr>
          <a:xfrm>
            <a:off x="457200" y="5369544"/>
            <a:ext cx="3945048" cy="369332"/>
          </a:xfrm>
          <a:prstGeom prst="rect">
            <a:avLst/>
          </a:prstGeom>
        </p:spPr>
        <p:txBody>
          <a:bodyPr wrap="none">
            <a:spAutoFit/>
          </a:bodyPr>
          <a:lstStyle/>
          <a:p>
            <a:r>
              <a:rPr lang="en-US" dirty="0" smtClean="0">
                <a:hlinkClick r:id="rId4"/>
              </a:rPr>
              <a:t>http://en.wikipedia.org/wiki/Flash_mob</a:t>
            </a:r>
            <a:endParaRPr lang="en-US" dirty="0" smtClean="0"/>
          </a:p>
          <a:p>
            <a:endParaRPr lang="en-US" dirty="0"/>
          </a:p>
        </p:txBody>
      </p:sp>
      <p:pic>
        <p:nvPicPr>
          <p:cNvPr id="75778" name="Picture 2"/>
          <p:cNvPicPr>
            <a:picLocks noChangeAspect="1" noChangeArrowheads="1"/>
          </p:cNvPicPr>
          <p:nvPr/>
        </p:nvPicPr>
        <p:blipFill>
          <a:blip r:embed="rId5"/>
          <a:srcRect/>
          <a:stretch>
            <a:fillRect/>
          </a:stretch>
        </p:blipFill>
        <p:spPr bwMode="auto">
          <a:xfrm>
            <a:off x="685800" y="3059668"/>
            <a:ext cx="2393950" cy="1797413"/>
          </a:xfrm>
          <a:prstGeom prst="rect">
            <a:avLst/>
          </a:prstGeom>
          <a:noFill/>
          <a:ln w="9525">
            <a:noFill/>
            <a:miter lim="800000"/>
            <a:headEnd/>
            <a:tailEnd/>
          </a:ln>
          <a:effectLst/>
        </p:spPr>
      </p:pic>
      <p:sp>
        <p:nvSpPr>
          <p:cNvPr id="9" name="Rectangle 8"/>
          <p:cNvSpPr/>
          <p:nvPr/>
        </p:nvSpPr>
        <p:spPr>
          <a:xfrm>
            <a:off x="5438346" y="5554210"/>
            <a:ext cx="2595582" cy="369332"/>
          </a:xfrm>
          <a:prstGeom prst="rect">
            <a:avLst/>
          </a:prstGeom>
        </p:spPr>
        <p:txBody>
          <a:bodyPr wrap="none">
            <a:spAutoFit/>
          </a:bodyPr>
          <a:lstStyle/>
          <a:p>
            <a:r>
              <a:rPr lang="en-US" dirty="0" smtClean="0">
                <a:hlinkClick r:id="rId6"/>
              </a:rPr>
              <a:t>http://www.spartify.com/</a:t>
            </a:r>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Reality</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457200" y="3886944"/>
            <a:ext cx="2049559" cy="584776"/>
          </a:xfrm>
          <a:prstGeom prst="rect">
            <a:avLst/>
          </a:prstGeom>
        </p:spPr>
        <p:txBody>
          <a:bodyPr wrap="none">
            <a:spAutoFit/>
          </a:bodyPr>
          <a:lstStyle/>
          <a:p>
            <a:r>
              <a:rPr lang="en-US" sz="3200" dirty="0" err="1" smtClean="0">
                <a:solidFill>
                  <a:schemeClr val="bg1">
                    <a:lumMod val="50000"/>
                  </a:schemeClr>
                </a:solidFill>
              </a:rPr>
              <a:t>Machinima</a:t>
            </a:r>
            <a:endParaRPr lang="en-US" sz="3200" dirty="0">
              <a:solidFill>
                <a:schemeClr val="bg1">
                  <a:lumMod val="50000"/>
                </a:schemeClr>
              </a:solidFill>
            </a:endParaRPr>
          </a:p>
        </p:txBody>
      </p:sp>
      <p:sp>
        <p:nvSpPr>
          <p:cNvPr id="5" name="Rectangle 4"/>
          <p:cNvSpPr/>
          <p:nvPr/>
        </p:nvSpPr>
        <p:spPr>
          <a:xfrm>
            <a:off x="3502963" y="2097865"/>
            <a:ext cx="4030564" cy="538609"/>
          </a:xfrm>
          <a:prstGeom prst="rect">
            <a:avLst/>
          </a:prstGeom>
        </p:spPr>
        <p:txBody>
          <a:bodyPr wrap="none">
            <a:spAutoFit/>
          </a:bodyPr>
          <a:lstStyle/>
          <a:p>
            <a:r>
              <a:rPr lang="en-US" sz="2900" dirty="0" smtClean="0">
                <a:solidFill>
                  <a:schemeClr val="bg1">
                    <a:lumMod val="50000"/>
                  </a:schemeClr>
                </a:solidFill>
              </a:rPr>
              <a:t>Augmented</a:t>
            </a:r>
            <a:r>
              <a:rPr lang="en-US" sz="2900" baseline="0" dirty="0" smtClean="0">
                <a:solidFill>
                  <a:schemeClr val="bg1">
                    <a:lumMod val="50000"/>
                  </a:schemeClr>
                </a:solidFill>
              </a:rPr>
              <a:t> Reality Game</a:t>
            </a:r>
            <a:endParaRPr lang="en-US" sz="2900" dirty="0">
              <a:solidFill>
                <a:schemeClr val="bg1">
                  <a:lumMod val="50000"/>
                </a:schemeClr>
              </a:solidFill>
            </a:endParaRPr>
          </a:p>
        </p:txBody>
      </p:sp>
      <p:sp>
        <p:nvSpPr>
          <p:cNvPr id="7" name="Rectangle 6"/>
          <p:cNvSpPr/>
          <p:nvPr/>
        </p:nvSpPr>
        <p:spPr>
          <a:xfrm>
            <a:off x="5105400" y="5295166"/>
            <a:ext cx="3377848" cy="369332"/>
          </a:xfrm>
          <a:prstGeom prst="rect">
            <a:avLst/>
          </a:prstGeom>
        </p:spPr>
        <p:txBody>
          <a:bodyPr wrap="none">
            <a:spAutoFit/>
          </a:bodyPr>
          <a:lstStyle/>
          <a:p>
            <a:r>
              <a:rPr lang="en-US" dirty="0" smtClean="0">
                <a:hlinkClick r:id="rId3"/>
              </a:rPr>
              <a:t>http://www.facebooksitcom.com/</a:t>
            </a:r>
            <a:endParaRPr lang="en-US" dirty="0" smtClean="0"/>
          </a:p>
          <a:p>
            <a:endParaRPr lang="en-US" dirty="0"/>
          </a:p>
        </p:txBody>
      </p:sp>
      <p:sp>
        <p:nvSpPr>
          <p:cNvPr id="9" name="Rectangle 8"/>
          <p:cNvSpPr/>
          <p:nvPr/>
        </p:nvSpPr>
        <p:spPr>
          <a:xfrm>
            <a:off x="5282848" y="4734580"/>
            <a:ext cx="2618049" cy="523220"/>
          </a:xfrm>
          <a:prstGeom prst="rect">
            <a:avLst/>
          </a:prstGeom>
        </p:spPr>
        <p:txBody>
          <a:bodyPr wrap="none">
            <a:spAutoFit/>
          </a:bodyPr>
          <a:lstStyle/>
          <a:p>
            <a:r>
              <a:rPr lang="en-US" sz="2800" dirty="0" err="1" smtClean="0">
                <a:solidFill>
                  <a:srgbClr val="7F7F7F"/>
                </a:solidFill>
              </a:rPr>
              <a:t>Facebook</a:t>
            </a:r>
            <a:r>
              <a:rPr lang="en-US" sz="2800" dirty="0" smtClean="0">
                <a:solidFill>
                  <a:srgbClr val="7F7F7F"/>
                </a:solidFill>
              </a:rPr>
              <a:t> sitcom</a:t>
            </a:r>
            <a:endParaRPr lang="en-US" sz="2800" dirty="0">
              <a:solidFill>
                <a:srgbClr val="7F7F7F"/>
              </a:solidFill>
            </a:endParaRPr>
          </a:p>
        </p:txBody>
      </p:sp>
      <p:sp>
        <p:nvSpPr>
          <p:cNvPr id="10" name="Rectangle 9"/>
          <p:cNvSpPr/>
          <p:nvPr/>
        </p:nvSpPr>
        <p:spPr>
          <a:xfrm>
            <a:off x="3352800" y="2505670"/>
            <a:ext cx="4269318" cy="369332"/>
          </a:xfrm>
          <a:prstGeom prst="rect">
            <a:avLst/>
          </a:prstGeom>
        </p:spPr>
        <p:txBody>
          <a:bodyPr wrap="none">
            <a:spAutoFit/>
          </a:bodyPr>
          <a:lstStyle/>
          <a:p>
            <a:r>
              <a:rPr lang="en-US" dirty="0" smtClean="0">
                <a:hlinkClick r:id="rId4"/>
              </a:rPr>
              <a:t>http://www.blasttheory.co.uk/bt/index.php</a:t>
            </a:r>
            <a:endParaRPr lang="en-US" dirty="0" smtClean="0"/>
          </a:p>
          <a:p>
            <a:endParaRPr lang="en-US" dirty="0"/>
          </a:p>
        </p:txBody>
      </p:sp>
      <p:sp>
        <p:nvSpPr>
          <p:cNvPr id="11" name="Rectangle 10"/>
          <p:cNvSpPr/>
          <p:nvPr/>
        </p:nvSpPr>
        <p:spPr>
          <a:xfrm>
            <a:off x="457200" y="4471720"/>
            <a:ext cx="3970521" cy="369332"/>
          </a:xfrm>
          <a:prstGeom prst="rect">
            <a:avLst/>
          </a:prstGeom>
        </p:spPr>
        <p:txBody>
          <a:bodyPr wrap="none">
            <a:spAutoFit/>
          </a:bodyPr>
          <a:lstStyle/>
          <a:p>
            <a:r>
              <a:rPr lang="en-US" dirty="0" smtClean="0">
                <a:hlinkClick r:id="rId5"/>
              </a:rPr>
              <a:t>http://en.wikipedia.org/wiki/Machinima</a:t>
            </a:r>
            <a:endParaRPr lang="en-US" dirty="0" smtClean="0"/>
          </a:p>
          <a:p>
            <a:endParaRPr lang="en-US" dirty="0"/>
          </a:p>
        </p:txBody>
      </p:sp>
      <p:sp>
        <p:nvSpPr>
          <p:cNvPr id="12" name="Rectangle 11"/>
          <p:cNvSpPr/>
          <p:nvPr/>
        </p:nvSpPr>
        <p:spPr>
          <a:xfrm>
            <a:off x="401054" y="6126163"/>
            <a:ext cx="4211409" cy="369332"/>
          </a:xfrm>
          <a:prstGeom prst="rect">
            <a:avLst/>
          </a:prstGeom>
        </p:spPr>
        <p:txBody>
          <a:bodyPr wrap="none">
            <a:spAutoFit/>
          </a:bodyPr>
          <a:lstStyle/>
          <a:p>
            <a:r>
              <a:rPr lang="en-US" dirty="0" smtClean="0">
                <a:hlinkClick r:id="rId6"/>
              </a:rPr>
              <a:t>http://en.wikipedia.org/wiki/Mixed_reality</a:t>
            </a:r>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this matter?</a:t>
            </a:r>
            <a:endParaRPr lang="en-US" dirty="0"/>
          </a:p>
        </p:txBody>
      </p:sp>
      <p:sp>
        <p:nvSpPr>
          <p:cNvPr id="3" name="Content Placeholder 2"/>
          <p:cNvSpPr>
            <a:spLocks noGrp="1"/>
          </p:cNvSpPr>
          <p:nvPr>
            <p:ph idx="1"/>
          </p:nvPr>
        </p:nvSpPr>
        <p:spPr/>
        <p:txBody>
          <a:bodyPr/>
          <a:lstStyle/>
          <a:p>
            <a:pPr>
              <a:buNone/>
            </a:pPr>
            <a:r>
              <a:rPr lang="en-US" dirty="0" smtClean="0"/>
              <a:t>	</a:t>
            </a:r>
          </a:p>
          <a:p>
            <a:pPr>
              <a:buNone/>
            </a:pPr>
            <a:r>
              <a:rPr lang="en-US" dirty="0" smtClean="0"/>
              <a:t>	</a:t>
            </a:r>
          </a:p>
          <a:p>
            <a:pPr>
              <a:buNone/>
            </a:pPr>
            <a:r>
              <a:rPr lang="en-US" dirty="0" smtClean="0"/>
              <a:t>	To enhance engagement and interactions, </a:t>
            </a:r>
            <a:endParaRPr lang="en-US" dirty="0" smtClean="0"/>
          </a:p>
          <a:p>
            <a:pPr>
              <a:buNone/>
            </a:pPr>
            <a:r>
              <a:rPr lang="en-US" dirty="0" smtClean="0"/>
              <a:t>	and to make unforgettable content and experience, merging closer to our real lives!</a:t>
            </a:r>
          </a:p>
          <a:p>
            <a:pPr>
              <a:buNone/>
            </a:pPr>
            <a:r>
              <a:rPr lang="en-US" dirty="0" smtClean="0"/>
              <a:t>	</a:t>
            </a:r>
          </a:p>
          <a:p>
            <a:pPr>
              <a:buNone/>
            </a:pPr>
            <a:r>
              <a:rPr lang="en-US" dirty="0" smtClean="0"/>
              <a:t>	</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So… let’s get started ! </a:t>
            </a:r>
            <a:endParaRPr lang="en-US" dirty="0"/>
          </a:p>
        </p:txBody>
      </p:sp>
      <p:sp>
        <p:nvSpPr>
          <p:cNvPr id="4" name="Subtitle 3"/>
          <p:cNvSpPr>
            <a:spLocks noGrp="1"/>
          </p:cNvSpPr>
          <p:nvPr>
            <p:ph type="subTitle" idx="1"/>
          </p:nvPr>
        </p:nvSpPr>
        <p:spPr/>
        <p:txBody>
          <a:bodyPr>
            <a:noAutofit/>
          </a:bodyPr>
          <a:lstStyle/>
          <a:p>
            <a:r>
              <a:rPr lang="en-US" sz="3400" dirty="0" smtClean="0"/>
              <a:t/>
            </a:r>
            <a:br>
              <a:rPr lang="en-US" sz="3400" dirty="0" smtClean="0"/>
            </a:br>
            <a:r>
              <a:rPr lang="en-US" sz="3400" dirty="0" smtClean="0"/>
              <a:t>Web and  Physical Computing</a:t>
            </a:r>
            <a:endParaRPr lang="en-US" sz="3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236</TotalTime>
  <Words>1226</Words>
  <Application>Microsoft Macintosh PowerPoint</Application>
  <PresentationFormat>On-screen Show (4:3)</PresentationFormat>
  <Paragraphs>195</Paragraphs>
  <Slides>27</Slides>
  <Notes>11</Notes>
  <HiddenSlides>0</HiddenSlides>
  <MMClips>0</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Office Theme</vt:lpstr>
      <vt:lpstr>Web and Physical Computing -Forward to Reality-</vt:lpstr>
      <vt:lpstr>Trend of Digital Design</vt:lpstr>
      <vt:lpstr>Merging to Real Life</vt:lpstr>
      <vt:lpstr>Future of the Media -Merge to Real-</vt:lpstr>
      <vt:lpstr>Tangible / Fluid</vt:lpstr>
      <vt:lpstr>Engaging / Experiential</vt:lpstr>
      <vt:lpstr>Mixed Reality</vt:lpstr>
      <vt:lpstr>Why does this matter?</vt:lpstr>
      <vt:lpstr>So… let’s get started ! </vt:lpstr>
      <vt:lpstr>Spotify Box</vt:lpstr>
      <vt:lpstr>Botanicals</vt:lpstr>
      <vt:lpstr>Slide 12</vt:lpstr>
      <vt:lpstr>Twitter Mood Light</vt:lpstr>
      <vt:lpstr>Paypal Vending Machine</vt:lpstr>
      <vt:lpstr>THE VERBALIZER</vt:lpstr>
      <vt:lpstr>INSTAPRINTER</vt:lpstr>
      <vt:lpstr>Candy Grabber</vt:lpstr>
      <vt:lpstr>Examples Referneced from</vt:lpstr>
      <vt:lpstr>How to do Physical Computing</vt:lpstr>
      <vt:lpstr>Physical Computing</vt:lpstr>
      <vt:lpstr>Why Arduino?</vt:lpstr>
      <vt:lpstr>Arduino</vt:lpstr>
      <vt:lpstr>Slide 23</vt:lpstr>
      <vt:lpstr>How to connect Arduino and the Web</vt:lpstr>
      <vt:lpstr>How to connect Arduino and the Web</vt:lpstr>
      <vt:lpstr>How to connect Arduino and the Web</vt:lpstr>
      <vt:lpstr>Where to buy?</vt:lpstr>
    </vt:vector>
  </TitlesOfParts>
  <Company>art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and Physical Computing -Forward to Reality</dc:title>
  <dc:creator>Jean Chu</dc:creator>
  <cp:lastModifiedBy>Jean Chu</cp:lastModifiedBy>
  <cp:revision>249</cp:revision>
  <dcterms:created xsi:type="dcterms:W3CDTF">2012-04-26T16:19:22Z</dcterms:created>
  <dcterms:modified xsi:type="dcterms:W3CDTF">2012-04-26T20:15:49Z</dcterms:modified>
</cp:coreProperties>
</file>